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9" r:id="rId3"/>
    <p:sldId id="260" r:id="rId4"/>
    <p:sldId id="261" r:id="rId5"/>
    <p:sldId id="262" r:id="rId6"/>
  </p:sldIdLst>
  <p:sldSz cx="9144000" cy="5143500" type="screen16x9"/>
  <p:notesSz cx="6761163" cy="9942513"/>
  <p:embeddedFontLst>
    <p:embeddedFont>
      <p:font typeface="Roboto Condensed" panose="020B060402020202020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72"/>
      </p:cViewPr>
      <p:guideLst>
        <p:guide orient="horz" pos="1620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9400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6117" y="4722695"/>
            <a:ext cx="5408930" cy="4474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983" tIns="91983" rIns="91983" bIns="91983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364937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7a28ae1b9c_0_5:notes"/>
          <p:cNvSpPr txBox="1">
            <a:spLocks noGrp="1"/>
          </p:cNvSpPr>
          <p:nvPr>
            <p:ph type="body" idx="1"/>
          </p:nvPr>
        </p:nvSpPr>
        <p:spPr>
          <a:xfrm>
            <a:off x="676117" y="4722681"/>
            <a:ext cx="5408930" cy="4474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524" tIns="90524" rIns="90524" bIns="90524" anchor="t" anchorCtr="0">
            <a:noAutofit/>
          </a:bodyPr>
          <a:lstStyle/>
          <a:p>
            <a:pPr marL="0" indent="0">
              <a:buSzPts val="1000"/>
              <a:buNone/>
            </a:pPr>
            <a:endParaRPr/>
          </a:p>
        </p:txBody>
      </p:sp>
      <p:sp>
        <p:nvSpPr>
          <p:cNvPr id="52" name="Google Shape;52;g7a28ae1b9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55397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a28ae1b9c_0_125:notes"/>
          <p:cNvSpPr txBox="1">
            <a:spLocks noGrp="1"/>
          </p:cNvSpPr>
          <p:nvPr>
            <p:ph type="body" idx="1"/>
          </p:nvPr>
        </p:nvSpPr>
        <p:spPr>
          <a:xfrm>
            <a:off x="676117" y="4722681"/>
            <a:ext cx="5408930" cy="4474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524" tIns="90524" rIns="90524" bIns="90524" anchor="t" anchorCtr="0">
            <a:noAutofit/>
          </a:bodyPr>
          <a:lstStyle/>
          <a:p>
            <a:pPr marL="0" indent="0">
              <a:buSzPts val="1000"/>
              <a:buNone/>
            </a:pPr>
            <a:endParaRPr/>
          </a:p>
        </p:txBody>
      </p:sp>
      <p:sp>
        <p:nvSpPr>
          <p:cNvPr id="87" name="Google Shape;87;g7a28ae1b9c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648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a28f2ddb4_2_39:notes"/>
          <p:cNvSpPr txBox="1">
            <a:spLocks noGrp="1"/>
          </p:cNvSpPr>
          <p:nvPr>
            <p:ph type="body" idx="1"/>
          </p:nvPr>
        </p:nvSpPr>
        <p:spPr>
          <a:xfrm>
            <a:off x="676117" y="4722681"/>
            <a:ext cx="5408930" cy="4474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524" tIns="90524" rIns="90524" bIns="90524" anchor="t" anchorCtr="0">
            <a:noAutofit/>
          </a:bodyPr>
          <a:lstStyle/>
          <a:p>
            <a:pPr marL="0" indent="0">
              <a:buSzPts val="1000"/>
              <a:buNone/>
            </a:pPr>
            <a:endParaRPr/>
          </a:p>
        </p:txBody>
      </p:sp>
      <p:sp>
        <p:nvSpPr>
          <p:cNvPr id="100" name="Google Shape;100;g7a28f2ddb4_2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83801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7a28f2ddb4_2_75:notes"/>
          <p:cNvSpPr txBox="1">
            <a:spLocks noGrp="1"/>
          </p:cNvSpPr>
          <p:nvPr>
            <p:ph type="body" idx="1"/>
          </p:nvPr>
        </p:nvSpPr>
        <p:spPr>
          <a:xfrm>
            <a:off x="676117" y="4722681"/>
            <a:ext cx="5408930" cy="4474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524" tIns="90524" rIns="90524" bIns="90524" anchor="t" anchorCtr="0">
            <a:noAutofit/>
          </a:bodyPr>
          <a:lstStyle/>
          <a:p>
            <a:pPr marL="0" indent="0">
              <a:buSzPts val="1000"/>
              <a:buNone/>
            </a:pPr>
            <a:endParaRPr/>
          </a:p>
        </p:txBody>
      </p:sp>
      <p:sp>
        <p:nvSpPr>
          <p:cNvPr id="121" name="Google Shape;121;g7a28f2ddb4_2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43037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7a28f2ddb4_0_8:notes"/>
          <p:cNvSpPr txBox="1">
            <a:spLocks noGrp="1"/>
          </p:cNvSpPr>
          <p:nvPr>
            <p:ph type="body" idx="1"/>
          </p:nvPr>
        </p:nvSpPr>
        <p:spPr>
          <a:xfrm>
            <a:off x="676117" y="4722681"/>
            <a:ext cx="5408930" cy="4474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524" tIns="90524" rIns="90524" bIns="90524" anchor="t" anchorCtr="0">
            <a:noAutofit/>
          </a:bodyPr>
          <a:lstStyle/>
          <a:p>
            <a:pPr marL="0" indent="0">
              <a:buSzPts val="1000"/>
              <a:buNone/>
            </a:pPr>
            <a:endParaRPr/>
          </a:p>
        </p:txBody>
      </p:sp>
      <p:sp>
        <p:nvSpPr>
          <p:cNvPr id="143" name="Google Shape;143;g7a28f2ddb4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51596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www.minregion.gov.ua/-" TargetMode="External"/><Relationship Id="rId4" Type="http://schemas.openxmlformats.org/officeDocument/2006/relationships/hyperlink" Target="https://new.dfrr.minregion.gov.u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677750" y="37350"/>
            <a:ext cx="5276100" cy="5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               </a:t>
            </a:r>
            <a:endParaRPr sz="1400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0311" y="37341"/>
            <a:ext cx="522908" cy="65461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742969" y="37350"/>
            <a:ext cx="2369700" cy="6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Д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Е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Р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Ж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А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В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Н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И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Й Ф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О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Н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Д </a:t>
            </a:r>
            <a:r>
              <a:rPr lang="ru" sz="1400">
                <a:latin typeface="Roboto Condensed"/>
                <a:ea typeface="Roboto Condensed"/>
                <a:cs typeface="Roboto Condensed"/>
                <a:sym typeface="Roboto Condensed"/>
              </a:rPr>
              <a:t>РЕГІОНАЛЬНОГО РОЗВИТКУ</a:t>
            </a:r>
            <a:endParaRPr sz="1200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436650" y="1143000"/>
            <a:ext cx="8270700" cy="202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800" b="1" dirty="0">
                <a:latin typeface="Times New Roman"/>
                <a:ea typeface="Times New Roman"/>
                <a:cs typeface="Times New Roman"/>
                <a:sym typeface="Times New Roman"/>
              </a:rPr>
              <a:t>Про </a:t>
            </a:r>
            <a:r>
              <a:rPr lang="ru" sz="2800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зміни </a:t>
            </a:r>
            <a:r>
              <a:rPr lang="ru" sz="2800" b="1" dirty="0">
                <a:latin typeface="Times New Roman"/>
                <a:ea typeface="Times New Roman"/>
                <a:cs typeface="Times New Roman"/>
                <a:sym typeface="Times New Roman"/>
              </a:rPr>
              <a:t>у </a:t>
            </a:r>
            <a:r>
              <a:rPr lang="ru" sz="2800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Порядку </a:t>
            </a:r>
            <a:r>
              <a:rPr lang="ru" sz="2800" b="1" dirty="0">
                <a:latin typeface="Times New Roman"/>
                <a:ea typeface="Times New Roman"/>
                <a:cs typeface="Times New Roman"/>
                <a:sym typeface="Times New Roman"/>
              </a:rPr>
              <a:t>підготовки, оцінки та відбору інвестиційних програм і проєктів, що можуть реалізовуватися за рахунок коштів </a:t>
            </a:r>
            <a:r>
              <a:rPr lang="ru" sz="2800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ДФРР</a:t>
            </a:r>
          </a:p>
          <a:p>
            <a:pPr lvl="0" algn="ctr">
              <a:spcBef>
                <a:spcPts val="1200"/>
              </a:spcBef>
            </a:pPr>
            <a:r>
              <a:rPr lang="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(постанова КМУ від 05 квітня 2021року № 299)</a:t>
            </a:r>
            <a:endParaRPr lang="ru" sz="2800" b="1" dirty="0" smtClean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800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1D1D1B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9" name="Google Shape;59;p13"/>
          <p:cNvSpPr txBox="1"/>
          <p:nvPr/>
        </p:nvSpPr>
        <p:spPr>
          <a:xfrm>
            <a:off x="2780071" y="3650226"/>
            <a:ext cx="6259204" cy="1268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650" y="114957"/>
            <a:ext cx="560465" cy="675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/>
        </p:nvSpPr>
        <p:spPr>
          <a:xfrm>
            <a:off x="677750" y="37350"/>
            <a:ext cx="5276100" cy="5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               </a:t>
            </a:r>
            <a:endParaRPr sz="1400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99986" y="37341"/>
            <a:ext cx="522908" cy="65461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/>
        </p:nvSpPr>
        <p:spPr>
          <a:xfrm>
            <a:off x="6742969" y="37350"/>
            <a:ext cx="2369700" cy="6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ru" sz="1700" b="1" dirty="0">
                <a:latin typeface="Roboto Condensed"/>
                <a:ea typeface="Roboto Condensed"/>
                <a:cs typeface="Roboto Condensed"/>
                <a:sym typeface="Roboto Condensed"/>
              </a:rPr>
              <a:t>Д</a:t>
            </a:r>
            <a:r>
              <a:rPr lang="ru" sz="300" b="1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 dirty="0">
                <a:latin typeface="Roboto Condensed"/>
                <a:ea typeface="Roboto Condensed"/>
                <a:cs typeface="Roboto Condensed"/>
                <a:sym typeface="Roboto Condensed"/>
              </a:rPr>
              <a:t>Е</a:t>
            </a:r>
            <a:r>
              <a:rPr lang="ru" sz="300" b="1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 dirty="0">
                <a:latin typeface="Roboto Condensed"/>
                <a:ea typeface="Roboto Condensed"/>
                <a:cs typeface="Roboto Condensed"/>
                <a:sym typeface="Roboto Condensed"/>
              </a:rPr>
              <a:t>Р</a:t>
            </a:r>
            <a:r>
              <a:rPr lang="ru" sz="300" b="1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 dirty="0">
                <a:latin typeface="Roboto Condensed"/>
                <a:ea typeface="Roboto Condensed"/>
                <a:cs typeface="Roboto Condensed"/>
                <a:sym typeface="Roboto Condensed"/>
              </a:rPr>
              <a:t>Ж</a:t>
            </a:r>
            <a:r>
              <a:rPr lang="ru" sz="300" b="1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 dirty="0">
                <a:latin typeface="Roboto Condensed"/>
                <a:ea typeface="Roboto Condensed"/>
                <a:cs typeface="Roboto Condensed"/>
                <a:sym typeface="Roboto Condensed"/>
              </a:rPr>
              <a:t>А</a:t>
            </a:r>
            <a:r>
              <a:rPr lang="ru" sz="300" b="1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 dirty="0">
                <a:latin typeface="Roboto Condensed"/>
                <a:ea typeface="Roboto Condensed"/>
                <a:cs typeface="Roboto Condensed"/>
                <a:sym typeface="Roboto Condensed"/>
              </a:rPr>
              <a:t>В</a:t>
            </a:r>
            <a:r>
              <a:rPr lang="ru" sz="300" b="1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 dirty="0">
                <a:latin typeface="Roboto Condensed"/>
                <a:ea typeface="Roboto Condensed"/>
                <a:cs typeface="Roboto Condensed"/>
                <a:sym typeface="Roboto Condensed"/>
              </a:rPr>
              <a:t>Н</a:t>
            </a:r>
            <a:r>
              <a:rPr lang="ru" sz="300" b="1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 dirty="0">
                <a:latin typeface="Roboto Condensed"/>
                <a:ea typeface="Roboto Condensed"/>
                <a:cs typeface="Roboto Condensed"/>
                <a:sym typeface="Roboto Condensed"/>
              </a:rPr>
              <a:t>И</a:t>
            </a:r>
            <a:r>
              <a:rPr lang="ru" sz="300" b="1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 dirty="0">
                <a:latin typeface="Roboto Condensed"/>
                <a:ea typeface="Roboto Condensed"/>
                <a:cs typeface="Roboto Condensed"/>
                <a:sym typeface="Roboto Condensed"/>
              </a:rPr>
              <a:t>Й Ф</a:t>
            </a:r>
            <a:r>
              <a:rPr lang="ru" sz="300" b="1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 dirty="0">
                <a:latin typeface="Roboto Condensed"/>
                <a:ea typeface="Roboto Condensed"/>
                <a:cs typeface="Roboto Condensed"/>
                <a:sym typeface="Roboto Condensed"/>
              </a:rPr>
              <a:t>О</a:t>
            </a:r>
            <a:r>
              <a:rPr lang="ru" sz="300" b="1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 dirty="0">
                <a:latin typeface="Roboto Condensed"/>
                <a:ea typeface="Roboto Condensed"/>
                <a:cs typeface="Roboto Condensed"/>
                <a:sym typeface="Roboto Condensed"/>
              </a:rPr>
              <a:t>Н</a:t>
            </a:r>
            <a:r>
              <a:rPr lang="ru" sz="300" b="1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 dirty="0">
                <a:latin typeface="Roboto Condensed"/>
                <a:ea typeface="Roboto Condensed"/>
                <a:cs typeface="Roboto Condensed"/>
                <a:sym typeface="Roboto Condensed"/>
              </a:rPr>
              <a:t>Д </a:t>
            </a:r>
            <a:r>
              <a:rPr lang="ru" sz="1400" dirty="0">
                <a:latin typeface="Roboto Condensed"/>
                <a:ea typeface="Roboto Condensed"/>
                <a:cs typeface="Roboto Condensed"/>
                <a:sym typeface="Roboto Condensed"/>
              </a:rPr>
              <a:t>РЕГІОНАЛЬНОГО РОЗВИТКУ</a:t>
            </a:r>
            <a:endParaRPr sz="1200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93" name="Google Shape;93;p16"/>
          <p:cNvSpPr txBox="1">
            <a:spLocks noGrp="1"/>
          </p:cNvSpPr>
          <p:nvPr>
            <p:ph type="title"/>
          </p:nvPr>
        </p:nvSpPr>
        <p:spPr>
          <a:xfrm>
            <a:off x="209825" y="405581"/>
            <a:ext cx="8736900" cy="7890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 b="1" dirty="0">
                <a:latin typeface="Times New Roman"/>
                <a:ea typeface="Times New Roman"/>
                <a:cs typeface="Times New Roman"/>
                <a:sym typeface="Times New Roman"/>
              </a:rPr>
              <a:t>Зміни, що відбулися</a:t>
            </a:r>
            <a:r>
              <a:rPr lang="ru" sz="3600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36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4702200" y="1294175"/>
            <a:ext cx="4244400" cy="2784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 b="1" u="sng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СТАЛО:</a:t>
            </a:r>
            <a:endParaRPr sz="2500" b="1" u="sng" smtClean="0">
              <a:solidFill>
                <a:schemeClr val="accent1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69999" lvl="0" indent="-178899" algn="just">
              <a:lnSpc>
                <a:spcPct val="115000"/>
              </a:lnSpc>
              <a:spcBef>
                <a:spcPts val="1200"/>
              </a:spcBef>
              <a:buClr>
                <a:schemeClr val="dk1"/>
              </a:buClr>
              <a:buSzPts val="1400"/>
              <a:buFont typeface="Times New Roman"/>
              <a:buChar char="❖"/>
            </a:pPr>
            <a:r>
              <a:rPr lang="ru-RU" sz="1600" b="1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вартість</a:t>
            </a:r>
            <a:r>
              <a:rPr lang="ru-RU" sz="16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для проєктів: </a:t>
            </a:r>
            <a:endParaRPr lang="ru-RU" sz="1600" b="1" i="1" u="sng" dirty="0" smtClea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40000" indent="-171450" algn="just">
              <a:lnSpc>
                <a:spcPct val="115000"/>
              </a:lnSpc>
              <a:buClr>
                <a:schemeClr val="dk1"/>
              </a:buClr>
              <a:buSzPts val="1200"/>
              <a:buChar char="➢"/>
            </a:pPr>
            <a:r>
              <a:rPr lang="ru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будівництва</a:t>
            </a:r>
            <a:r>
              <a:rPr lang="ru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ru" sz="18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 10 млн грн</a:t>
            </a:r>
            <a:endParaRPr smtClean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40000" lvl="1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➢"/>
            </a:pPr>
            <a:r>
              <a:rPr lang="ru" i="1" dirty="0" smtClean="0">
                <a:latin typeface="Times New Roman"/>
                <a:ea typeface="Times New Roman"/>
                <a:cs typeface="Times New Roman"/>
                <a:sym typeface="Times New Roman"/>
              </a:rPr>
              <a:t>інші </a:t>
            </a:r>
            <a:r>
              <a:rPr lang="ru" i="1" dirty="0">
                <a:latin typeface="Times New Roman"/>
                <a:ea typeface="Times New Roman"/>
                <a:cs typeface="Times New Roman"/>
                <a:sym typeface="Times New Roman"/>
              </a:rPr>
              <a:t>проєкти </a:t>
            </a:r>
            <a:r>
              <a:rPr lang="ru" dirty="0" smtClean="0">
                <a:latin typeface="Times New Roman"/>
                <a:ea typeface="Times New Roman"/>
                <a:cs typeface="Times New Roman"/>
                <a:sym typeface="Times New Roman"/>
              </a:rPr>
              <a:t>– </a:t>
            </a:r>
            <a:r>
              <a:rPr lang="ru" sz="18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 1 </a:t>
            </a:r>
            <a:r>
              <a:rPr lang="ru" sz="18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млн </a:t>
            </a:r>
            <a:r>
              <a:rPr lang="ru" sz="18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грн</a:t>
            </a:r>
            <a:endParaRPr sz="1800" b="1">
              <a:solidFill>
                <a:schemeClr val="accent1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40000" lvl="1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Times New Roman"/>
              <a:buChar char="➢"/>
            </a:pPr>
            <a:endParaRPr sz="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69999" lvl="0" indent="-178899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❖"/>
            </a:pPr>
            <a:r>
              <a:rPr lang="ru" sz="1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календарний план </a:t>
            </a:r>
            <a:r>
              <a:rPr lang="ru" sz="18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реалізації: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40000" lvl="1" indent="-166199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➢"/>
            </a:pPr>
            <a:r>
              <a:rPr lang="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 </a:t>
            </a:r>
            <a:r>
              <a:rPr lang="ru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50 </a:t>
            </a:r>
            <a:r>
              <a:rPr lang="ru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млн грн </a:t>
            </a:r>
            <a:r>
              <a:rPr lang="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 1 до 3 </a:t>
            </a:r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років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40000" lvl="1" indent="-166199" algn="just">
              <a:lnSpc>
                <a:spcPct val="115000"/>
              </a:lnSpc>
              <a:buClr>
                <a:schemeClr val="dk1"/>
              </a:buClr>
              <a:buSzPts val="1200"/>
              <a:buFont typeface="Times New Roman"/>
              <a:buChar char="➢"/>
            </a:pPr>
            <a:r>
              <a:rPr lang="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 </a:t>
            </a:r>
            <a:r>
              <a:rPr lang="ru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50 </a:t>
            </a:r>
            <a:r>
              <a:rPr lang="ru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 </a:t>
            </a:r>
            <a:r>
              <a:rPr lang="ru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100 </a:t>
            </a:r>
            <a:r>
              <a:rPr lang="ru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млн грн </a:t>
            </a:r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(до 4 </a:t>
            </a:r>
            <a:r>
              <a:rPr lang="ru" sz="18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років)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40000" lvl="1" indent="-166199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➢"/>
            </a:pPr>
            <a:r>
              <a:rPr lang="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понад </a:t>
            </a:r>
            <a:r>
              <a:rPr lang="ru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100 </a:t>
            </a:r>
            <a:r>
              <a:rPr lang="ru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млн грн </a:t>
            </a:r>
            <a:r>
              <a:rPr lang="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 5 </a:t>
            </a:r>
            <a:r>
              <a:rPr lang="ru" sz="18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років)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209825" y="1294175"/>
            <a:ext cx="4145400" cy="2784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 b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БУЛО:</a:t>
            </a:r>
            <a:endParaRPr sz="2500" b="1" u="sng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69999" lvl="0" indent="-178899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❖"/>
            </a:pPr>
            <a:r>
              <a:rPr lang="ru" sz="1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вартість для проєктів: </a:t>
            </a:r>
            <a:endParaRPr sz="1800" b="1" i="1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40000" lvl="1" indent="-180975" algn="just">
              <a:lnSpc>
                <a:spcPct val="115000"/>
              </a:lnSpc>
              <a:buClr>
                <a:schemeClr val="dk1"/>
              </a:buClr>
              <a:buSzPts val="1200"/>
              <a:buFont typeface="Times New Roman"/>
              <a:buChar char="➢"/>
            </a:pPr>
            <a:r>
              <a:rPr lang="ru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будівництва</a:t>
            </a:r>
            <a:r>
              <a:rPr lang="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</a:t>
            </a:r>
            <a:r>
              <a:rPr lang="ru" sz="18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 5 </a:t>
            </a:r>
            <a:r>
              <a:rPr lang="ru" sz="1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млн </a:t>
            </a:r>
            <a:r>
              <a:rPr lang="ru" sz="18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грн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40000" lvl="1" indent="-180975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➢"/>
            </a:pPr>
            <a:r>
              <a:rPr lang="ru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інші проєкти </a:t>
            </a:r>
            <a:r>
              <a:rPr lang="ru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</a:t>
            </a:r>
            <a:r>
              <a:rPr lang="ru" sz="18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 1 млн грн</a:t>
            </a:r>
            <a:endParaRPr sz="18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40000" lvl="1" indent="-180975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Times New Roman"/>
              <a:buChar char="➢"/>
            </a:pPr>
            <a:endParaRPr sz="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69999" lvl="0" indent="-178899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❖"/>
            </a:pPr>
            <a:r>
              <a:rPr lang="ru" sz="1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календарний план </a:t>
            </a:r>
            <a:r>
              <a:rPr lang="ru" sz="18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реалізації:</a:t>
            </a:r>
          </a:p>
          <a:p>
            <a:pPr marL="540000" lvl="1" indent="-166199" algn="just">
              <a:lnSpc>
                <a:spcPct val="115000"/>
              </a:lnSpc>
              <a:buClr>
                <a:schemeClr val="dk1"/>
              </a:buClr>
              <a:buSzPts val="1200"/>
              <a:buFont typeface="Times New Roman"/>
              <a:buChar char="➢"/>
            </a:pPr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 </a:t>
            </a:r>
            <a:r>
              <a:rPr lang="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до </a:t>
            </a:r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років (до 4</a:t>
            </a:r>
            <a:r>
              <a:rPr lang="ru" sz="18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років)</a:t>
            </a:r>
            <a:endParaRPr lang="ru-RU" dirty="0" smtClea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57650" y="4207625"/>
            <a:ext cx="888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6"/>
          <p:cNvSpPr txBox="1"/>
          <p:nvPr/>
        </p:nvSpPr>
        <p:spPr>
          <a:xfrm>
            <a:off x="209825" y="4230450"/>
            <a:ext cx="8736900" cy="707856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666666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ru" sz="20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календарний </a:t>
            </a:r>
            <a:r>
              <a:rPr lang="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план реалізації </a:t>
            </a:r>
            <a:r>
              <a:rPr lang="ru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може </a:t>
            </a:r>
            <a:r>
              <a:rPr lang="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бути подовжено </a:t>
            </a:r>
            <a:r>
              <a:rPr lang="ru" sz="20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 </a:t>
            </a:r>
            <a:r>
              <a:rPr lang="ru" sz="20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4-5 років </a:t>
            </a:r>
            <a:r>
              <a:rPr lang="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</a:t>
            </a:r>
            <a:r>
              <a:rPr lang="ru" b="1" u="sng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проєктах будівництва</a:t>
            </a:r>
            <a:r>
              <a:rPr lang="ru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</a:p>
          <a:p>
            <a:pPr lvl="0" algn="ctr"/>
            <a:r>
              <a:rPr lang="ru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які </a:t>
            </a:r>
            <a:r>
              <a:rPr lang="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</a:t>
            </a:r>
            <a:r>
              <a:rPr lang="ru" b="1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об’єктивних причин </a:t>
            </a:r>
            <a:r>
              <a:rPr lang="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 було введено в експлуатацію впродовж 3 років </a:t>
            </a:r>
            <a:r>
              <a:rPr lang="ru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реалізації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385" y="67223"/>
            <a:ext cx="560881" cy="676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0311" y="37341"/>
            <a:ext cx="522908" cy="65461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7"/>
          <p:cNvSpPr txBox="1"/>
          <p:nvPr/>
        </p:nvSpPr>
        <p:spPr>
          <a:xfrm>
            <a:off x="6742969" y="37350"/>
            <a:ext cx="2369700" cy="6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Д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Е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Р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Ж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А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В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Н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И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Й Ф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О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Н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Д </a:t>
            </a:r>
            <a:r>
              <a:rPr lang="ru" sz="1400">
                <a:latin typeface="Roboto Condensed"/>
                <a:ea typeface="Roboto Condensed"/>
                <a:cs typeface="Roboto Condensed"/>
                <a:sym typeface="Roboto Condensed"/>
              </a:rPr>
              <a:t>РЕГІОНАЛЬНОГО РОЗВИТКУ</a:t>
            </a:r>
            <a:endParaRPr sz="1200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05" name="Google Shape;105;p17"/>
          <p:cNvSpPr/>
          <p:nvPr/>
        </p:nvSpPr>
        <p:spPr>
          <a:xfrm>
            <a:off x="317090" y="722951"/>
            <a:ext cx="8493010" cy="582281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ОСНОВНІ ВИМОГИ до розподілу коштів ДФРР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637500" y="721475"/>
            <a:ext cx="7725000" cy="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Google Shape;112;p17"/>
          <p:cNvSpPr/>
          <p:nvPr/>
        </p:nvSpPr>
        <p:spPr>
          <a:xfrm>
            <a:off x="826763" y="2306607"/>
            <a:ext cx="1857300" cy="1179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проєкти спорту</a:t>
            </a:r>
            <a:r>
              <a:rPr lang="en-US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8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 </a:t>
            </a:r>
            <a:r>
              <a:rPr lang="ru" sz="1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менше 10 % </a:t>
            </a:r>
            <a:r>
              <a:rPr lang="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 обсягу ДФРР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3" name="Google Shape;113;p17"/>
          <p:cNvSpPr/>
          <p:nvPr/>
        </p:nvSpPr>
        <p:spPr>
          <a:xfrm>
            <a:off x="3162300" y="2298741"/>
            <a:ext cx="2827020" cy="2485882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ru" sz="1300" b="1" dirty="0" smtClea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проєкти </a:t>
            </a:r>
            <a:r>
              <a:rPr lang="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 </a:t>
            </a:r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енергоефективності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ru" sz="1300" b="1" dirty="0" smtClea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buClr>
                <a:schemeClr val="dk1"/>
              </a:buClr>
              <a:buSzPts val="1100"/>
            </a:pPr>
            <a:r>
              <a:rPr lang="ru" sz="13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3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відповідно ДБН </a:t>
            </a:r>
            <a:r>
              <a:rPr lang="ru-RU" sz="1300" b="1" dirty="0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«Теплова </a:t>
            </a:r>
            <a:r>
              <a:rPr lang="ru-RU" sz="1300" b="1" dirty="0" err="1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ізоляція</a:t>
            </a:r>
            <a:r>
              <a:rPr lang="ru-RU" sz="1300" b="1" dirty="0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 та </a:t>
            </a:r>
            <a:r>
              <a:rPr lang="ru-RU" sz="1300" b="1" dirty="0" err="1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енергоефективність</a:t>
            </a:r>
            <a:r>
              <a:rPr lang="ru-RU" sz="1300" b="1" dirty="0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ru-RU" sz="1300" b="1" dirty="0" err="1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будівель</a:t>
            </a:r>
            <a:r>
              <a:rPr lang="ru-RU" sz="1300" b="1" dirty="0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»</a:t>
            </a:r>
            <a:r>
              <a:rPr lang="ru" sz="13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Tx/>
              <a:buChar char="-"/>
            </a:pPr>
            <a:r>
              <a:rPr lang="ru" sz="13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комплексний підхід;</a:t>
            </a:r>
          </a:p>
          <a:p>
            <a:pPr lvl="0">
              <a:buClr>
                <a:schemeClr val="dk1"/>
              </a:buClr>
              <a:buSzPts val="1100"/>
              <a:buFontTx/>
              <a:buChar char="-"/>
            </a:pPr>
            <a:r>
              <a:rPr lang="ru" sz="13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максимальна енергоефективність </a:t>
            </a:r>
            <a:r>
              <a:rPr lang="ru" sz="13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 їх впровадження</a:t>
            </a:r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4" name="Google Shape;114;p17"/>
          <p:cNvSpPr/>
          <p:nvPr/>
        </p:nvSpPr>
        <p:spPr>
          <a:xfrm>
            <a:off x="851718" y="1503557"/>
            <a:ext cx="7469321" cy="457978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обов’язкове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співфінансування 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 місцевих </a:t>
            </a:r>
            <a:r>
              <a:rPr lang="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бюджетів  </a:t>
            </a:r>
            <a:r>
              <a:rPr lang="ru" sz="18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 </a:t>
            </a:r>
            <a:r>
              <a:rPr lang="ru" sz="1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менше </a:t>
            </a:r>
            <a:r>
              <a:rPr lang="ru" sz="18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10%</a:t>
            </a:r>
            <a:endParaRPr sz="18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8" name="Google Shape;118;p17"/>
          <p:cNvSpPr/>
          <p:nvPr/>
        </p:nvSpPr>
        <p:spPr>
          <a:xfrm>
            <a:off x="795790" y="3766627"/>
            <a:ext cx="1857300" cy="1179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обов’язкове </a:t>
            </a:r>
            <a:r>
              <a:rPr lang="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погодження </a:t>
            </a:r>
            <a:r>
              <a:rPr lang="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проєктів </a:t>
            </a:r>
            <a:r>
              <a:rPr lang="ru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спорту </a:t>
            </a:r>
            <a:r>
              <a:rPr lang="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Мінмолодьспорту</a:t>
            </a:r>
            <a:endParaRPr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13;p17"/>
          <p:cNvSpPr/>
          <p:nvPr/>
        </p:nvSpPr>
        <p:spPr>
          <a:xfrm>
            <a:off x="6454140" y="2288908"/>
            <a:ext cx="2057400" cy="230398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ru" sz="13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усі проєкти будівництва</a:t>
            </a:r>
          </a:p>
          <a:p>
            <a:pPr algn="ctr">
              <a:buClr>
                <a:schemeClr val="dk1"/>
              </a:buClr>
              <a:buSzPts val="1100"/>
            </a:pPr>
            <a:endParaRPr lang="ru" sz="1300" b="1" dirty="0" smtClea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Clr>
                <a:schemeClr val="dk1"/>
              </a:buClr>
              <a:buSzPts val="1100"/>
            </a:pPr>
            <a:r>
              <a:rPr lang="uk-UA" sz="1300" b="1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- </a:t>
            </a:r>
            <a:r>
              <a:rPr lang="uk-UA" sz="1300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відповідно</a:t>
            </a:r>
            <a:r>
              <a:rPr lang="uk-UA" sz="1300" dirty="0" smtClean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ru" sz="13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ДБН</a:t>
            </a:r>
            <a:r>
              <a:rPr lang="ru" sz="1300" dirty="0" smtClean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  </a:t>
            </a:r>
            <a:r>
              <a:rPr lang="ru" sz="1300" b="1" dirty="0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«</a:t>
            </a:r>
            <a:r>
              <a:rPr lang="ru-RU" sz="1300" b="1" dirty="0" err="1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Інклюзивність</a:t>
            </a:r>
            <a:r>
              <a:rPr lang="ru-RU" sz="1300" b="1" dirty="0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ru-RU" sz="1300" b="1" dirty="0" err="1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будівель</a:t>
            </a:r>
            <a:r>
              <a:rPr lang="ru-RU" sz="1300" b="1" dirty="0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ru-RU" sz="1300" b="1" dirty="0" err="1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і</a:t>
            </a:r>
            <a:r>
              <a:rPr lang="ru-RU" sz="1300" b="1" dirty="0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ru-RU" sz="1300" b="1" dirty="0" err="1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споруд</a:t>
            </a:r>
            <a:r>
              <a:rPr lang="ru-RU" sz="1300" b="1" dirty="0" smtClean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»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" name="Google Shape;107;p17"/>
          <p:cNvSpPr/>
          <p:nvPr/>
        </p:nvSpPr>
        <p:spPr>
          <a:xfrm>
            <a:off x="1639995" y="1940537"/>
            <a:ext cx="195687" cy="3555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07;p17"/>
          <p:cNvSpPr/>
          <p:nvPr/>
        </p:nvSpPr>
        <p:spPr>
          <a:xfrm>
            <a:off x="1632373" y="3464396"/>
            <a:ext cx="195687" cy="30648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107;p17"/>
          <p:cNvSpPr/>
          <p:nvPr/>
        </p:nvSpPr>
        <p:spPr>
          <a:xfrm>
            <a:off x="3990394" y="1312607"/>
            <a:ext cx="987186" cy="19172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107;p17"/>
          <p:cNvSpPr/>
          <p:nvPr/>
        </p:nvSpPr>
        <p:spPr>
          <a:xfrm>
            <a:off x="4497249" y="1963398"/>
            <a:ext cx="195687" cy="3555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107;p17"/>
          <p:cNvSpPr/>
          <p:nvPr/>
        </p:nvSpPr>
        <p:spPr>
          <a:xfrm>
            <a:off x="7358926" y="1948894"/>
            <a:ext cx="195687" cy="3555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559" y="37341"/>
            <a:ext cx="560881" cy="676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0311" y="37341"/>
            <a:ext cx="522908" cy="654619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8"/>
          <p:cNvSpPr txBox="1"/>
          <p:nvPr/>
        </p:nvSpPr>
        <p:spPr>
          <a:xfrm>
            <a:off x="6742969" y="37350"/>
            <a:ext cx="2369700" cy="6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Д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Е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Р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Ж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А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В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Н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И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Й Ф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О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Н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Д </a:t>
            </a:r>
            <a:r>
              <a:rPr lang="ru" sz="1400">
                <a:latin typeface="Roboto Condensed"/>
                <a:ea typeface="Roboto Condensed"/>
                <a:cs typeface="Roboto Condensed"/>
                <a:sym typeface="Roboto Condensed"/>
              </a:rPr>
              <a:t>РЕГІОНАЛЬНОГО РОЗВИТКУ</a:t>
            </a:r>
            <a:endParaRPr sz="1200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637500" y="721475"/>
            <a:ext cx="7725000" cy="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 b="1">
                <a:latin typeface="Times New Roman"/>
                <a:ea typeface="Times New Roman"/>
                <a:cs typeface="Times New Roman"/>
                <a:sym typeface="Times New Roman"/>
              </a:rPr>
              <a:t>АЛГОРИТМ формування переліків ДФРР</a:t>
            </a:r>
            <a:endParaRPr sz="26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9" name="Google Shape;129;p18"/>
          <p:cNvSpPr/>
          <p:nvPr/>
        </p:nvSpPr>
        <p:spPr>
          <a:xfrm>
            <a:off x="4483962" y="1964066"/>
            <a:ext cx="224781" cy="601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8"/>
          <p:cNvSpPr/>
          <p:nvPr/>
        </p:nvSpPr>
        <p:spPr>
          <a:xfrm>
            <a:off x="6359265" y="1935531"/>
            <a:ext cx="202500" cy="601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8"/>
          <p:cNvSpPr/>
          <p:nvPr/>
        </p:nvSpPr>
        <p:spPr>
          <a:xfrm>
            <a:off x="6561765" y="1460925"/>
            <a:ext cx="1926175" cy="1595792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ru" sz="11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МІНМОЛОДЬСПОРТ</a:t>
            </a:r>
            <a:endParaRPr sz="11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погоджує проєкти щодо розвитку </a:t>
            </a:r>
            <a:r>
              <a:rPr lang="ru" sz="11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спортивної інфраструктури, </a:t>
            </a:r>
            <a:r>
              <a:rPr lang="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відібрані </a:t>
            </a:r>
            <a:r>
              <a:rPr lang="ru" sz="11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регіональою </a:t>
            </a:r>
            <a:r>
              <a:rPr lang="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комісією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2" name="Google Shape;132;p18"/>
          <p:cNvSpPr/>
          <p:nvPr/>
        </p:nvSpPr>
        <p:spPr>
          <a:xfrm>
            <a:off x="91225" y="3568800"/>
            <a:ext cx="2833500" cy="1223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r>
              <a:rPr lang="ru" sz="11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ОДА</a:t>
            </a:r>
            <a:endParaRPr sz="11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</a:t>
            </a:r>
            <a:r>
              <a:rPr lang="ru" sz="110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ормує </a:t>
            </a:r>
            <a:r>
              <a:rPr lang="ru" sz="11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узагальнений </a:t>
            </a:r>
            <a:r>
              <a:rPr lang="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перелік проєктів та подає </a:t>
            </a:r>
            <a:r>
              <a:rPr lang="ru" sz="11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МІНРЕГІОНУ</a:t>
            </a:r>
            <a:endParaRPr sz="13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3" name="Google Shape;133;p18"/>
          <p:cNvSpPr/>
          <p:nvPr/>
        </p:nvSpPr>
        <p:spPr>
          <a:xfrm>
            <a:off x="2924700" y="3880050"/>
            <a:ext cx="202500" cy="601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8"/>
          <p:cNvSpPr/>
          <p:nvPr/>
        </p:nvSpPr>
        <p:spPr>
          <a:xfrm>
            <a:off x="3127200" y="3568800"/>
            <a:ext cx="2911800" cy="1223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r>
              <a:rPr lang="ru" sz="11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КОМІСІЯ ПРИ МІНРЕГІОНІ</a:t>
            </a:r>
            <a:endParaRPr sz="11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проводить оцінку та перевірку поданих ОДА проєктів та документів на відповідність вимогам законодавства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5" name="Google Shape;135;p18"/>
          <p:cNvSpPr/>
          <p:nvPr/>
        </p:nvSpPr>
        <p:spPr>
          <a:xfrm>
            <a:off x="6039000" y="3880050"/>
            <a:ext cx="202500" cy="601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8"/>
          <p:cNvSpPr/>
          <p:nvPr/>
        </p:nvSpPr>
        <p:spPr>
          <a:xfrm>
            <a:off x="6241500" y="3568800"/>
            <a:ext cx="2774400" cy="1223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ru" sz="11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МІНРЕГІОН</a:t>
            </a:r>
            <a:endParaRPr sz="11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подає пропозиції щодо розподілу коштів ДФРР з переліком проєктів </a:t>
            </a: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затвердження </a:t>
            </a:r>
            <a:r>
              <a:rPr lang="ru" sz="11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КМУ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7" name="Google Shape;137;p18"/>
          <p:cNvSpPr/>
          <p:nvPr/>
        </p:nvSpPr>
        <p:spPr>
          <a:xfrm>
            <a:off x="2804117" y="1460925"/>
            <a:ext cx="1671051" cy="1607483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" sz="11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ЗАЯВНИКИ</a:t>
            </a:r>
            <a:endParaRPr sz="11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реєструють </a:t>
            </a: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</a:t>
            </a:r>
            <a:r>
              <a:rPr lang="ru" sz="11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ові  проєкти</a:t>
            </a:r>
            <a:r>
              <a:rPr lang="ru" sz="11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за технічними завданнями на </a:t>
            </a:r>
            <a:r>
              <a:rPr lang="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онлайн-платформі Мінрегіону </a:t>
            </a:r>
            <a:endParaRPr lang="ru" sz="1100" dirty="0" smtClea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Google Shape;138;p18"/>
          <p:cNvSpPr/>
          <p:nvPr/>
        </p:nvSpPr>
        <p:spPr>
          <a:xfrm>
            <a:off x="4697602" y="1460925"/>
            <a:ext cx="1644076" cy="158727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</a:t>
            </a: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РЕГІОНАЛЬНА КОМІСІЯ</a:t>
            </a:r>
            <a:endParaRPr sz="11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проводить оцінку та відбір </a:t>
            </a:r>
            <a:r>
              <a:rPr lang="ru" sz="11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зареєстрованих проєктів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18"/>
          <p:cNvSpPr/>
          <p:nvPr/>
        </p:nvSpPr>
        <p:spPr>
          <a:xfrm>
            <a:off x="929393" y="1460925"/>
            <a:ext cx="1653464" cy="1607483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РЕГІОНАЛЬНА КОМІСІЯ</a:t>
            </a:r>
            <a:endParaRPr sz="11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ctr"/>
            <a:r>
              <a:rPr lang="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визначає </a:t>
            </a:r>
            <a:r>
              <a:rPr lang="ru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технічні </a:t>
            </a:r>
            <a:r>
              <a:rPr lang="ru" sz="110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завдання, погоджує їх з Мінрегіоном </a:t>
            </a:r>
            <a:r>
              <a:rPr lang="ru" sz="11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 </a:t>
            </a:r>
            <a:r>
              <a:rPr lang="ru-RU" sz="1100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оголошує</a:t>
            </a:r>
            <a:r>
              <a:rPr lang="ru-RU" sz="11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конкурс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Google Shape;140;p18"/>
          <p:cNvSpPr/>
          <p:nvPr/>
        </p:nvSpPr>
        <p:spPr>
          <a:xfrm>
            <a:off x="2591650" y="1937533"/>
            <a:ext cx="222435" cy="601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302" y="44760"/>
            <a:ext cx="560881" cy="676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 txBox="1"/>
          <p:nvPr/>
        </p:nvSpPr>
        <p:spPr>
          <a:xfrm>
            <a:off x="677750" y="37350"/>
            <a:ext cx="5276100" cy="5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               </a:t>
            </a:r>
            <a:endParaRPr sz="1400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47" name="Google Shape;14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0311" y="37303"/>
            <a:ext cx="522908" cy="65461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9"/>
          <p:cNvSpPr txBox="1"/>
          <p:nvPr/>
        </p:nvSpPr>
        <p:spPr>
          <a:xfrm>
            <a:off x="6742969" y="37350"/>
            <a:ext cx="2369700" cy="6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Д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Е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Р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Ж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А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В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Н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И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Й Ф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О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Н</a:t>
            </a:r>
            <a:r>
              <a:rPr lang="ru" sz="300" b="1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ru" sz="1700" b="1">
                <a:latin typeface="Roboto Condensed"/>
                <a:ea typeface="Roboto Condensed"/>
                <a:cs typeface="Roboto Condensed"/>
                <a:sym typeface="Roboto Condensed"/>
              </a:rPr>
              <a:t>Д </a:t>
            </a:r>
            <a:r>
              <a:rPr lang="ru" sz="1400">
                <a:latin typeface="Roboto Condensed"/>
                <a:ea typeface="Roboto Condensed"/>
                <a:cs typeface="Roboto Condensed"/>
                <a:sym typeface="Roboto Condensed"/>
              </a:rPr>
              <a:t>РЕГІОНАЛЬНОГО РОЗВИТКУ</a:t>
            </a:r>
            <a:endParaRPr sz="1200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49" name="Google Shape;149;p19"/>
          <p:cNvSpPr txBox="1">
            <a:spLocks noGrp="1"/>
          </p:cNvSpPr>
          <p:nvPr>
            <p:ph type="ctrTitle"/>
          </p:nvPr>
        </p:nvSpPr>
        <p:spPr>
          <a:xfrm>
            <a:off x="311700" y="390832"/>
            <a:ext cx="8520600" cy="66916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400" b="1" dirty="0">
                <a:latin typeface="Times New Roman"/>
                <a:ea typeface="Times New Roman"/>
                <a:cs typeface="Times New Roman"/>
                <a:sym typeface="Times New Roman"/>
              </a:rPr>
              <a:t>ОНЛАЙН РЕСУРСИ</a:t>
            </a:r>
            <a:endParaRPr sz="24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0" name="Google Shape;150;p19"/>
          <p:cNvSpPr txBox="1">
            <a:spLocks noGrp="1"/>
          </p:cNvSpPr>
          <p:nvPr>
            <p:ph type="subTitle" idx="1"/>
          </p:nvPr>
        </p:nvSpPr>
        <p:spPr>
          <a:xfrm>
            <a:off x="311700" y="1147824"/>
            <a:ext cx="8520600" cy="32545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>
              <a:buClr>
                <a:schemeClr val="dk1"/>
              </a:buClr>
              <a:buSzPts val="1800"/>
              <a:buFont typeface="Times New Roman"/>
              <a:buChar char="➢"/>
            </a:pPr>
            <a:r>
              <a:rPr lang="en-US" sz="2400" b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https://</a:t>
            </a:r>
            <a:r>
              <a:rPr lang="en-US" sz="2400" b="1" u="sng" dirty="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new.dfrr.minregion.gov.ua</a:t>
            </a:r>
            <a:r>
              <a:rPr lang="en-US" sz="2400" b="1" u="sng" dirty="0" smtClean="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/</a:t>
            </a:r>
            <a:r>
              <a:rPr lang="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ru" sz="20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ПЛАТФОРМА </a:t>
            </a:r>
            <a:r>
              <a:rPr lang="ru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ДФРР </a:t>
            </a:r>
            <a:r>
              <a:rPr lang="ru" sz="18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(розділ </a:t>
            </a:r>
            <a:r>
              <a:rPr lang="ru" sz="18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«Вінницька область»)</a:t>
            </a:r>
            <a:r>
              <a:rPr lang="ru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sz="1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>
              <a:buClr>
                <a:schemeClr val="dk1"/>
              </a:buClr>
              <a:buSzPts val="1800"/>
              <a:buFont typeface="Times New Roman"/>
              <a:buChar char="➢"/>
            </a:pPr>
            <a:r>
              <a:rPr lang="en-US" sz="2400" b="1" u="sng" dirty="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https://www.minregion.gov.ua</a:t>
            </a:r>
            <a:r>
              <a:rPr lang="en-US" sz="2400" b="1" u="sng" dirty="0" smtClean="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/</a:t>
            </a:r>
            <a:r>
              <a:rPr lang="ru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ru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ДФРР на сайті Мінрегіону </a:t>
            </a:r>
            <a:r>
              <a:rPr lang="ru" sz="18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(розділ </a:t>
            </a:r>
            <a:r>
              <a:rPr lang="ru" sz="18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«Напрямки діяльності» </a:t>
            </a:r>
            <a:r>
              <a:rPr lang="ru" sz="18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ru" sz="18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«Державна </a:t>
            </a:r>
            <a:r>
              <a:rPr lang="ru" sz="18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регіональна </a:t>
            </a:r>
            <a:r>
              <a:rPr lang="ru" sz="18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політика»);</a:t>
            </a:r>
            <a:endParaRPr sz="1800" b="1" i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>
              <a:buClr>
                <a:schemeClr val="dk1"/>
              </a:buClr>
              <a:buSzPts val="1800"/>
              <a:buFont typeface="Times New Roman"/>
              <a:buChar char="➢"/>
            </a:pPr>
            <a:r>
              <a:rPr lang="en-US" sz="2400" b="1" u="sng" dirty="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http://www.vin.gov.ua/</a:t>
            </a:r>
            <a:r>
              <a:rPr lang="ru" sz="2400" b="1" u="sng" dirty="0" smtClean="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ru" sz="20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сайт ОДА</a:t>
            </a:r>
            <a:endParaRPr sz="1800" b="1" i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079" y="37303"/>
            <a:ext cx="560881" cy="676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442</Words>
  <Application>Microsoft Office PowerPoint</Application>
  <PresentationFormat>Экран (16:9)</PresentationFormat>
  <Paragraphs>68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Roboto Condensed</vt:lpstr>
      <vt:lpstr>Times New Roman</vt:lpstr>
      <vt:lpstr>Arial</vt:lpstr>
      <vt:lpstr>Simple Light</vt:lpstr>
      <vt:lpstr>Презентация PowerPoint</vt:lpstr>
      <vt:lpstr>Зміни, що відбулися:</vt:lpstr>
      <vt:lpstr>Презентация PowerPoint</vt:lpstr>
      <vt:lpstr>Презентация PowerPoint</vt:lpstr>
      <vt:lpstr>ОНЛАЙН РЕСУРСИ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Лісовик Владислав  Сергійович</cp:lastModifiedBy>
  <cp:revision>23</cp:revision>
  <cp:lastPrinted>2021-04-27T13:32:24Z</cp:lastPrinted>
  <dcterms:modified xsi:type="dcterms:W3CDTF">2021-04-28T06:11:33Z</dcterms:modified>
</cp:coreProperties>
</file>