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312" r:id="rId2"/>
    <p:sldId id="313" r:id="rId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576" autoAdjust="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9/23/2021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9/23/2021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9/23/2021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9/23/2021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9/23/2021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9/23/2021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9/23/2021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9/23/2021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9/23/2021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9/23/2021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9/23/2021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9/23/2021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87E55831-646B-40F9-8E5E-1C6BED55CD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2794681"/>
              </p:ext>
            </p:extLst>
          </p:nvPr>
        </p:nvGraphicFramePr>
        <p:xfrm>
          <a:off x="457200" y="533400"/>
          <a:ext cx="8001001" cy="5181602"/>
        </p:xfrm>
        <a:graphic>
          <a:graphicData uri="http://schemas.openxmlformats.org/drawingml/2006/table">
            <a:tbl>
              <a:tblPr firstRow="1" firstCol="1" bandRow="1"/>
              <a:tblGrid>
                <a:gridCol w="2461779">
                  <a:extLst>
                    <a:ext uri="{9D8B030D-6E8A-4147-A177-3AD203B41FA5}">
                      <a16:colId xmlns:a16="http://schemas.microsoft.com/office/drawing/2014/main" val="3320455626"/>
                    </a:ext>
                  </a:extLst>
                </a:gridCol>
                <a:gridCol w="1846986">
                  <a:extLst>
                    <a:ext uri="{9D8B030D-6E8A-4147-A177-3AD203B41FA5}">
                      <a16:colId xmlns:a16="http://schemas.microsoft.com/office/drawing/2014/main" val="546923525"/>
                    </a:ext>
                  </a:extLst>
                </a:gridCol>
                <a:gridCol w="1352894">
                  <a:extLst>
                    <a:ext uri="{9D8B030D-6E8A-4147-A177-3AD203B41FA5}">
                      <a16:colId xmlns:a16="http://schemas.microsoft.com/office/drawing/2014/main" val="1839945352"/>
                    </a:ext>
                  </a:extLst>
                </a:gridCol>
                <a:gridCol w="1231324">
                  <a:extLst>
                    <a:ext uri="{9D8B030D-6E8A-4147-A177-3AD203B41FA5}">
                      <a16:colId xmlns:a16="http://schemas.microsoft.com/office/drawing/2014/main" val="4059924202"/>
                    </a:ext>
                  </a:extLst>
                </a:gridCol>
                <a:gridCol w="1108018">
                  <a:extLst>
                    <a:ext uri="{9D8B030D-6E8A-4147-A177-3AD203B41FA5}">
                      <a16:colId xmlns:a16="http://schemas.microsoft.com/office/drawing/2014/main" val="3554794224"/>
                    </a:ext>
                  </a:extLst>
                </a:gridCol>
              </a:tblGrid>
              <a:tr h="1040725">
                <a:tc gridSpan="5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Цінова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ситуація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на ринку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зернових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та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олійних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культур у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Вінницькій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області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UA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6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станом на </a:t>
                      </a:r>
                      <a:r>
                        <a:rPr lang="uk-UA" sz="16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23</a:t>
                      </a:r>
                      <a:r>
                        <a:rPr lang="ru-RU" sz="16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.0</a:t>
                      </a:r>
                      <a:r>
                        <a:rPr lang="en-US" sz="16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r>
                        <a:rPr lang="ru-RU" sz="16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.2021р.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6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855238"/>
                  </a:ext>
                </a:extLst>
              </a:tr>
              <a:tr h="516692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Види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продукції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Середньозважена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закупівельна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ціна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грн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/тонну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Зміна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у % до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минулого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2855713"/>
                  </a:ext>
                </a:extLst>
              </a:tr>
              <a:tr h="611196"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тижня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місяця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року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25512698"/>
                  </a:ext>
                </a:extLst>
              </a:tr>
              <a:tr h="43042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Пшениця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3 </a:t>
                      </a: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класу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805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3,2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</a:t>
                      </a: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3,1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5,3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846037"/>
                  </a:ext>
                </a:extLst>
              </a:tr>
              <a:tr h="43042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Пшениця 4 класу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2,6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</a:t>
                      </a: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0,4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3,2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39876487"/>
                  </a:ext>
                </a:extLst>
              </a:tr>
              <a:tr h="43042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Жито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485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en-US" sz="14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</a:t>
                      </a: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3,</a:t>
                      </a: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-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6507515"/>
                  </a:ext>
                </a:extLst>
              </a:tr>
              <a:tr h="43042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Кукурудза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en-US" sz="14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</a:t>
                      </a: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0,7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26,4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41879356"/>
                  </a:ext>
                </a:extLst>
              </a:tr>
              <a:tr h="43042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Ячмінь 3 класу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75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</a:t>
                      </a: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3,1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27,4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5323231"/>
                  </a:ext>
                </a:extLst>
              </a:tr>
              <a:tr h="43042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Соняшник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15000,0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39,1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4752921"/>
                  </a:ext>
                </a:extLst>
              </a:tr>
              <a:tr h="43042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Соя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00,0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</a:t>
                      </a: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-11,4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39,6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810325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730878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70182B90-EDED-41C6-B28F-1C19F8B4846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5680689"/>
              </p:ext>
            </p:extLst>
          </p:nvPr>
        </p:nvGraphicFramePr>
        <p:xfrm>
          <a:off x="533400" y="533401"/>
          <a:ext cx="8077199" cy="5916042"/>
        </p:xfrm>
        <a:graphic>
          <a:graphicData uri="http://schemas.openxmlformats.org/drawingml/2006/table">
            <a:tbl>
              <a:tblPr firstRow="1" firstCol="1" bandRow="1"/>
              <a:tblGrid>
                <a:gridCol w="2577827">
                  <a:extLst>
                    <a:ext uri="{9D8B030D-6E8A-4147-A177-3AD203B41FA5}">
                      <a16:colId xmlns:a16="http://schemas.microsoft.com/office/drawing/2014/main" val="3675371357"/>
                    </a:ext>
                  </a:extLst>
                </a:gridCol>
                <a:gridCol w="1460773">
                  <a:extLst>
                    <a:ext uri="{9D8B030D-6E8A-4147-A177-3AD203B41FA5}">
                      <a16:colId xmlns:a16="http://schemas.microsoft.com/office/drawing/2014/main" val="424898821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3497273646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160506680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1725628317"/>
                    </a:ext>
                  </a:extLst>
                </a:gridCol>
                <a:gridCol w="152399">
                  <a:extLst>
                    <a:ext uri="{9D8B030D-6E8A-4147-A177-3AD203B41FA5}">
                      <a16:colId xmlns:a16="http://schemas.microsoft.com/office/drawing/2014/main" val="3798214533"/>
                    </a:ext>
                  </a:extLst>
                </a:gridCol>
              </a:tblGrid>
              <a:tr h="945998">
                <a:tc gridSpan="6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0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 </a:t>
                      </a:r>
                      <a:endParaRPr lang="ru-UA" sz="10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Цінова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ситуація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на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споживчому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ринку у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Вінницькій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області</a:t>
                      </a:r>
                      <a:endParaRPr lang="ru-RU" sz="1800" b="1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6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станом на 23.09.2021р.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6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1548695"/>
                  </a:ext>
                </a:extLst>
              </a:tr>
              <a:tr h="210069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Види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продукції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Середня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оптово-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відпускна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ціна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грн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/кг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Зміна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у % до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минулого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  <a:endParaRPr lang="ru-UA" sz="1400" dirty="0"/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1025343"/>
                  </a:ext>
                </a:extLst>
              </a:tr>
              <a:tr h="673909"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тижня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місяця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року</a:t>
                      </a:r>
                    </a:p>
                    <a:p>
                      <a:pPr algn="ctr"/>
                      <a:endParaRPr lang="ru-UA" sz="1400" dirty="0"/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26384932"/>
                  </a:ext>
                </a:extLst>
              </a:tr>
              <a:tr h="21006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Яловичина 1 категор</a:t>
                      </a: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ії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109,4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21,6</a:t>
                      </a:r>
                      <a:endParaRPr lang="ru-UA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27001976"/>
                  </a:ext>
                </a:extLst>
              </a:tr>
              <a:tr h="21006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Свинина 2 категорії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88,5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11,5</a:t>
                      </a:r>
                      <a:endParaRPr lang="ru-UA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338910"/>
                  </a:ext>
                </a:extLst>
              </a:tr>
              <a:tr h="21006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Птиця (кури)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54,3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8,8</a:t>
                      </a:r>
                      <a:endParaRPr lang="ru-UA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88763641"/>
                  </a:ext>
                </a:extLst>
              </a:tr>
              <a:tr h="21006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Яйця (10 шт.)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12,6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59,2</a:t>
                      </a:r>
                      <a:endParaRPr lang="ru-UA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9102930"/>
                  </a:ext>
                </a:extLst>
              </a:tr>
              <a:tr h="43445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Масло вершкове 72,5% (нефасоване)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165,0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31,6</a:t>
                      </a:r>
                      <a:endParaRPr lang="ru-UA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70545110"/>
                  </a:ext>
                </a:extLst>
              </a:tr>
              <a:tr h="30696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Молоко 2,5 жирності в плівці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21,3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31,1</a:t>
                      </a:r>
                      <a:endParaRPr lang="ru-UA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8005124"/>
                  </a:ext>
                </a:extLst>
              </a:tr>
              <a:tr h="30696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Олія (фасована)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54,0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134,8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36685989"/>
                  </a:ext>
                </a:extLst>
              </a:tr>
              <a:tr h="30696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Цукор (франко-завод)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23,0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111,0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3310400"/>
                  </a:ext>
                </a:extLst>
              </a:tr>
              <a:tr h="30696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Крупа гречана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35,87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19,6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989803"/>
                  </a:ext>
                </a:extLst>
              </a:tr>
              <a:tr h="30696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Картопл</a:t>
                      </a: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7,7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-11,8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79552876"/>
                  </a:ext>
                </a:extLst>
              </a:tr>
              <a:tr h="30696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Капуста 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4,</a:t>
                      </a: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</a:t>
                      </a:r>
                      <a:r>
                        <a:rPr lang="en-US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</a:t>
                      </a:r>
                      <a:r>
                        <a:rPr lang="en-US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-4,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en-US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</a:t>
                      </a:r>
                      <a:r>
                        <a:rPr lang="uk-UA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</a:t>
                      </a:r>
                      <a:r>
                        <a:rPr lang="en-US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2,2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-1,1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8858029"/>
                  </a:ext>
                </a:extLst>
              </a:tr>
              <a:tr h="30696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Морква 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7,5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 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-3,8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-25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16,3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85022955"/>
                  </a:ext>
                </a:extLst>
              </a:tr>
              <a:tr h="30696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Буряк столовий 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7,9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-2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54,9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51659102"/>
                  </a:ext>
                </a:extLst>
              </a:tr>
              <a:tr h="30696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Цибуля ріпчаста 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-2,4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60,0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20540164"/>
                  </a:ext>
                </a:extLst>
              </a:tr>
            </a:tbl>
          </a:graphicData>
        </a:graphic>
      </p:graphicFrame>
      <p:sp>
        <p:nvSpPr>
          <p:cNvPr id="5" name="Rectangle 2">
            <a:extLst>
              <a:ext uri="{FF2B5EF4-FFF2-40B4-BE49-F238E27FC236}">
                <a16:creationId xmlns:a16="http://schemas.microsoft.com/office/drawing/2014/main" id="{BBC40993-8430-44DD-BF63-2746E33AE4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4908" y="533464"/>
            <a:ext cx="703789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91549699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696</TotalTime>
  <Words>296</Words>
  <Application>Microsoft Office PowerPoint</Application>
  <PresentationFormat>Экран (4:3)</PresentationFormat>
  <Paragraphs>139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Times New Roman</vt:lpstr>
      <vt:lpstr>Verdana</vt:lpstr>
      <vt:lpstr>Wingdings 2</vt:lpstr>
      <vt:lpstr>Аспект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Цінова ситуація на ринку зернових та олійних культур  станом на 18.03.2021р.</dc:title>
  <dc:creator>Руденька Людмила Іванівна</dc:creator>
  <cp:lastModifiedBy>Руденька Людмила Іванівна</cp:lastModifiedBy>
  <cp:revision>157</cp:revision>
  <dcterms:created xsi:type="dcterms:W3CDTF">2021-03-19T08:45:15Z</dcterms:created>
  <dcterms:modified xsi:type="dcterms:W3CDTF">2021-09-23T08:25:32Z</dcterms:modified>
</cp:coreProperties>
</file>