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40" r:id="rId2"/>
    <p:sldId id="341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1/25/2022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E48ECD02-5061-4037-92D5-03D3DF4E74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30169746"/>
              </p:ext>
            </p:extLst>
          </p:nvPr>
        </p:nvGraphicFramePr>
        <p:xfrm>
          <a:off x="457200" y="533401"/>
          <a:ext cx="8305800" cy="5902740"/>
        </p:xfrm>
        <a:graphic>
          <a:graphicData uri="http://schemas.openxmlformats.org/drawingml/2006/table">
            <a:tbl>
              <a:tblPr firstRow="1" firstCol="1" bandRow="1"/>
              <a:tblGrid>
                <a:gridCol w="2555562">
                  <a:extLst>
                    <a:ext uri="{9D8B030D-6E8A-4147-A177-3AD203B41FA5}">
                      <a16:colId xmlns:a16="http://schemas.microsoft.com/office/drawing/2014/main" val="208551055"/>
                    </a:ext>
                  </a:extLst>
                </a:gridCol>
                <a:gridCol w="1917347">
                  <a:extLst>
                    <a:ext uri="{9D8B030D-6E8A-4147-A177-3AD203B41FA5}">
                      <a16:colId xmlns:a16="http://schemas.microsoft.com/office/drawing/2014/main" val="3165644119"/>
                    </a:ext>
                  </a:extLst>
                </a:gridCol>
                <a:gridCol w="1404431">
                  <a:extLst>
                    <a:ext uri="{9D8B030D-6E8A-4147-A177-3AD203B41FA5}">
                      <a16:colId xmlns:a16="http://schemas.microsoft.com/office/drawing/2014/main" val="653394532"/>
                    </a:ext>
                  </a:extLst>
                </a:gridCol>
                <a:gridCol w="1278232">
                  <a:extLst>
                    <a:ext uri="{9D8B030D-6E8A-4147-A177-3AD203B41FA5}">
                      <a16:colId xmlns:a16="http://schemas.microsoft.com/office/drawing/2014/main" val="3197010374"/>
                    </a:ext>
                  </a:extLst>
                </a:gridCol>
                <a:gridCol w="1150228">
                  <a:extLst>
                    <a:ext uri="{9D8B030D-6E8A-4147-A177-3AD203B41FA5}">
                      <a16:colId xmlns:a16="http://schemas.microsoft.com/office/drawing/2014/main" val="549522990"/>
                    </a:ext>
                  </a:extLst>
                </a:gridCol>
              </a:tblGrid>
              <a:tr h="1286477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ru-RU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ринку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олійних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</a:t>
                      </a:r>
                      <a:r>
                        <a:rPr lang="en-US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25.01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.202</a:t>
                      </a:r>
                      <a:r>
                        <a:rPr lang="en-US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RU" sz="16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9198995"/>
                  </a:ext>
                </a:extLst>
              </a:tr>
              <a:tr h="63790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закупівельна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з ПДВ,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3454676"/>
                  </a:ext>
                </a:extLst>
              </a:tr>
              <a:tr h="754580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7390413"/>
                  </a:ext>
                </a:extLst>
              </a:tr>
              <a:tr h="5314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880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6,0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13,7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87652872"/>
                  </a:ext>
                </a:extLst>
              </a:tr>
              <a:tr h="5314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4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830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4,4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9,2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9519917"/>
                  </a:ext>
                </a:extLst>
              </a:tr>
              <a:tr h="5314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Кукурудза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10,3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11,1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9417220"/>
                  </a:ext>
                </a:extLst>
              </a:tr>
              <a:tr h="5314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Ячмінь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7350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uk-UA" sz="1400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4,7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9,2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3314253"/>
                  </a:ext>
                </a:extLst>
              </a:tr>
              <a:tr h="5314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Соняшник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2030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11,5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7,4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6893565"/>
                  </a:ext>
                </a:extLst>
              </a:tr>
              <a:tr h="53140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63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3,8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373084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363522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C7EDFDBE-747F-408D-9B4F-E3A6B4CA15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3288188"/>
              </p:ext>
            </p:extLst>
          </p:nvPr>
        </p:nvGraphicFramePr>
        <p:xfrm>
          <a:off x="533400" y="513557"/>
          <a:ext cx="8077201" cy="5969987"/>
        </p:xfrm>
        <a:graphic>
          <a:graphicData uri="http://schemas.openxmlformats.org/drawingml/2006/table">
            <a:tbl>
              <a:tblPr firstRow="1" firstCol="1" bandRow="1"/>
              <a:tblGrid>
                <a:gridCol w="2538549">
                  <a:extLst>
                    <a:ext uri="{9D8B030D-6E8A-4147-A177-3AD203B41FA5}">
                      <a16:colId xmlns:a16="http://schemas.microsoft.com/office/drawing/2014/main" val="3149974599"/>
                    </a:ext>
                  </a:extLst>
                </a:gridCol>
                <a:gridCol w="1769291">
                  <a:extLst>
                    <a:ext uri="{9D8B030D-6E8A-4147-A177-3AD203B41FA5}">
                      <a16:colId xmlns:a16="http://schemas.microsoft.com/office/drawing/2014/main" val="2058138478"/>
                    </a:ext>
                  </a:extLst>
                </a:gridCol>
                <a:gridCol w="1330960">
                  <a:extLst>
                    <a:ext uri="{9D8B030D-6E8A-4147-A177-3AD203B41FA5}">
                      <a16:colId xmlns:a16="http://schemas.microsoft.com/office/drawing/2014/main" val="1345067246"/>
                    </a:ext>
                  </a:extLst>
                </a:gridCol>
                <a:gridCol w="1130663">
                  <a:extLst>
                    <a:ext uri="{9D8B030D-6E8A-4147-A177-3AD203B41FA5}">
                      <a16:colId xmlns:a16="http://schemas.microsoft.com/office/drawing/2014/main" val="3820614990"/>
                    </a:ext>
                  </a:extLst>
                </a:gridCol>
                <a:gridCol w="1153886">
                  <a:extLst>
                    <a:ext uri="{9D8B030D-6E8A-4147-A177-3AD203B41FA5}">
                      <a16:colId xmlns:a16="http://schemas.microsoft.com/office/drawing/2014/main" val="2808032431"/>
                    </a:ext>
                  </a:extLst>
                </a:gridCol>
                <a:gridCol w="153852">
                  <a:extLst>
                    <a:ext uri="{9D8B030D-6E8A-4147-A177-3AD203B41FA5}">
                      <a16:colId xmlns:a16="http://schemas.microsoft.com/office/drawing/2014/main" val="3741601591"/>
                    </a:ext>
                  </a:extLst>
                </a:gridCol>
              </a:tblGrid>
              <a:tr h="857920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споживчому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ринку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RU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ru-RU" sz="1600" b="0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середні</a:t>
                      </a: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0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ціни</a:t>
                      </a: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0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виробників</a:t>
                      </a: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 станом на 25.01.2022р.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800" b="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5277764"/>
                  </a:ext>
                </a:extLst>
              </a:tr>
              <a:tr h="18228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Ціни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2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виробників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з ПДВ, </a:t>
                      </a:r>
                      <a:r>
                        <a:rPr lang="ru-RU" sz="12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/кг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2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2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UA" sz="1200" dirty="0"/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4116478"/>
                  </a:ext>
                </a:extLst>
              </a:tr>
              <a:tr h="194685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UA" sz="1200" dirty="0"/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  <a:endParaRPr lang="ru-UA" sz="1200" dirty="0"/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51796895"/>
                  </a:ext>
                </a:extLst>
              </a:tr>
              <a:tr h="1996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Борошно пшеничне вищого сорту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13,0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200" dirty="0"/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/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3567739"/>
                  </a:ext>
                </a:extLst>
              </a:tr>
              <a:tr h="3769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Макаронні вироби з м’яких сортів пшениці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23,0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200" dirty="0"/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/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51666767"/>
                  </a:ext>
                </a:extLst>
              </a:tr>
              <a:tr h="2485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Батон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34,0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200"/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/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2416994"/>
                  </a:ext>
                </a:extLst>
              </a:tr>
              <a:tr h="2243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Хліб житньо-пшеничний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26,0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200" dirty="0"/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/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12800498"/>
                  </a:ext>
                </a:extLst>
              </a:tr>
              <a:tr h="25451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Яловичина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</a:t>
                      </a:r>
                      <a:r>
                        <a:rPr lang="uk-UA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ії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109,4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200" dirty="0"/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/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68043805"/>
                  </a:ext>
                </a:extLst>
              </a:tr>
              <a:tr h="22502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2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категорії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88,5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200"/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/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9146404"/>
                  </a:ext>
                </a:extLst>
              </a:tr>
              <a:tr h="2701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Птиця (тушки курячі)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200" dirty="0"/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/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4770065"/>
                  </a:ext>
                </a:extLst>
              </a:tr>
              <a:tr h="2119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Яйця курячі категорії СІ(10 шт.)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30,2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200" dirty="0"/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/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059908"/>
                  </a:ext>
                </a:extLst>
              </a:tr>
              <a:tr h="37696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вершкове від 72,5% до 82,5 % включно 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180,0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200" dirty="0"/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/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5466247"/>
                  </a:ext>
                </a:extLst>
              </a:tr>
              <a:tr h="3891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Молоко до  2,6%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жирності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  (у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плівці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21,3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200" dirty="0"/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/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90133368"/>
                  </a:ext>
                </a:extLst>
              </a:tr>
              <a:tr h="24775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Олія соняшникова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54,0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3791184"/>
                  </a:ext>
                </a:extLst>
              </a:tr>
              <a:tr h="22392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Цукор кристалічний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24,5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3712284"/>
                  </a:ext>
                </a:extLst>
              </a:tr>
              <a:tr h="23319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Крупа гречана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35,87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6201917"/>
                  </a:ext>
                </a:extLst>
              </a:tr>
              <a:tr h="20349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Картопл</a:t>
                      </a: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7,0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42925901"/>
                  </a:ext>
                </a:extLst>
              </a:tr>
              <a:tr h="2489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 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16,0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98415431"/>
                  </a:ext>
                </a:extLst>
              </a:tr>
              <a:tr h="24762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Морква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15,0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63794363"/>
                  </a:ext>
                </a:extLst>
              </a:tr>
              <a:tr h="21361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столовий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16,0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2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7764379"/>
                  </a:ext>
                </a:extLst>
              </a:tr>
              <a:tr h="33275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Цибуля </a:t>
                      </a:r>
                      <a:r>
                        <a:rPr lang="ru-RU" sz="12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ріпчаста</a:t>
                      </a: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16,0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2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8260" marR="4826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6245955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8601681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904</TotalTime>
  <Words>299</Words>
  <Application>Microsoft Office PowerPoint</Application>
  <PresentationFormat>Экран (4:3)</PresentationFormat>
  <Paragraphs>157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Calibri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Руденька Людмила Іванівна</cp:lastModifiedBy>
  <cp:revision>224</cp:revision>
  <dcterms:created xsi:type="dcterms:W3CDTF">2021-03-19T08:45:15Z</dcterms:created>
  <dcterms:modified xsi:type="dcterms:W3CDTF">2022-01-25T09:59:25Z</dcterms:modified>
</cp:coreProperties>
</file>