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40" r:id="rId2"/>
    <p:sldId id="34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80F8CD0F-2F0C-49A4-9934-49DAB510681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14466178"/>
              </p:ext>
            </p:extLst>
          </p:nvPr>
        </p:nvGraphicFramePr>
        <p:xfrm>
          <a:off x="381000" y="457200"/>
          <a:ext cx="8305799" cy="5994009"/>
        </p:xfrm>
        <a:graphic>
          <a:graphicData uri="http://schemas.openxmlformats.org/drawingml/2006/table">
            <a:tbl>
              <a:tblPr firstRow="1" firstCol="1" bandRow="1"/>
              <a:tblGrid>
                <a:gridCol w="2419165">
                  <a:extLst>
                    <a:ext uri="{9D8B030D-6E8A-4147-A177-3AD203B41FA5}">
                      <a16:colId xmlns:a16="http://schemas.microsoft.com/office/drawing/2014/main" val="3200505565"/>
                    </a:ext>
                  </a:extLst>
                </a:gridCol>
                <a:gridCol w="1935331">
                  <a:extLst>
                    <a:ext uri="{9D8B030D-6E8A-4147-A177-3AD203B41FA5}">
                      <a16:colId xmlns:a16="http://schemas.microsoft.com/office/drawing/2014/main" val="89928812"/>
                    </a:ext>
                  </a:extLst>
                </a:gridCol>
                <a:gridCol w="1370860">
                  <a:extLst>
                    <a:ext uri="{9D8B030D-6E8A-4147-A177-3AD203B41FA5}">
                      <a16:colId xmlns:a16="http://schemas.microsoft.com/office/drawing/2014/main" val="330086637"/>
                    </a:ext>
                  </a:extLst>
                </a:gridCol>
                <a:gridCol w="1370860">
                  <a:extLst>
                    <a:ext uri="{9D8B030D-6E8A-4147-A177-3AD203B41FA5}">
                      <a16:colId xmlns:a16="http://schemas.microsoft.com/office/drawing/2014/main" val="2472508840"/>
                    </a:ext>
                  </a:extLst>
                </a:gridCol>
                <a:gridCol w="1131958">
                  <a:extLst>
                    <a:ext uri="{9D8B030D-6E8A-4147-A177-3AD203B41FA5}">
                      <a16:colId xmlns:a16="http://schemas.microsoft.com/office/drawing/2014/main" val="418348720"/>
                    </a:ext>
                  </a:extLst>
                </a:gridCol>
                <a:gridCol w="77625">
                  <a:extLst>
                    <a:ext uri="{9D8B030D-6E8A-4147-A177-3AD203B41FA5}">
                      <a16:colId xmlns:a16="http://schemas.microsoft.com/office/drawing/2014/main" val="1776220602"/>
                    </a:ext>
                  </a:extLst>
                </a:gridCol>
              </a:tblGrid>
              <a:tr h="541924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 у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середні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ціни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виробників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станом на 18.01.2022р.</a:t>
                      </a:r>
                      <a:endParaRPr lang="ru-UA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90081371"/>
                  </a:ext>
                </a:extLst>
              </a:tr>
              <a:tr h="211351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Ціни виробників з ПДВ, грн/кг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3408850"/>
                  </a:ext>
                </a:extLst>
              </a:tr>
              <a:tr h="41886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2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78569286"/>
                  </a:ext>
                </a:extLst>
              </a:tr>
              <a:tr h="369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Борошно пшеничне вищого сорту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50088221"/>
                  </a:ext>
                </a:extLst>
              </a:tr>
              <a:tr h="3817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Макаронні вироби з м’яких сортів пшениці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5938225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Батон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1327080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Хліб житньо-пшеничний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6352347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4314775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8098356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(тушки курячі)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5720286"/>
                  </a:ext>
                </a:extLst>
              </a:tr>
              <a:tr h="3698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курячі категорії СІ(10 шт.)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30,2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2170199"/>
                  </a:ext>
                </a:extLst>
              </a:tr>
              <a:tr h="3817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від 72,5% до 82,5 % включно 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0527507"/>
                  </a:ext>
                </a:extLst>
              </a:tr>
              <a:tr h="56125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до  2,6% жирності             (у плівці)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2622988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соняшникова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792315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кристалічний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740457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7901429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6895437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592658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11033009"/>
                  </a:ext>
                </a:extLst>
              </a:tr>
              <a:tr h="22107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4241803"/>
                  </a:ext>
                </a:extLst>
              </a:tr>
              <a:tr h="21135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537574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216121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D1845D1-1DEF-4DA6-95AA-F6E5CC8DAB7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867452"/>
              </p:ext>
            </p:extLst>
          </p:nvPr>
        </p:nvGraphicFramePr>
        <p:xfrm>
          <a:off x="457200" y="762000"/>
          <a:ext cx="8153399" cy="5333999"/>
        </p:xfrm>
        <a:graphic>
          <a:graphicData uri="http://schemas.openxmlformats.org/drawingml/2006/table">
            <a:tbl>
              <a:tblPr firstRow="1" firstCol="1" bandRow="1"/>
              <a:tblGrid>
                <a:gridCol w="2508669">
                  <a:extLst>
                    <a:ext uri="{9D8B030D-6E8A-4147-A177-3AD203B41FA5}">
                      <a16:colId xmlns:a16="http://schemas.microsoft.com/office/drawing/2014/main" val="3668386715"/>
                    </a:ext>
                  </a:extLst>
                </a:gridCol>
                <a:gridCol w="1882168">
                  <a:extLst>
                    <a:ext uri="{9D8B030D-6E8A-4147-A177-3AD203B41FA5}">
                      <a16:colId xmlns:a16="http://schemas.microsoft.com/office/drawing/2014/main" val="449809863"/>
                    </a:ext>
                  </a:extLst>
                </a:gridCol>
                <a:gridCol w="1378663">
                  <a:extLst>
                    <a:ext uri="{9D8B030D-6E8A-4147-A177-3AD203B41FA5}">
                      <a16:colId xmlns:a16="http://schemas.microsoft.com/office/drawing/2014/main" val="2102884106"/>
                    </a:ext>
                  </a:extLst>
                </a:gridCol>
                <a:gridCol w="1254777">
                  <a:extLst>
                    <a:ext uri="{9D8B030D-6E8A-4147-A177-3AD203B41FA5}">
                      <a16:colId xmlns:a16="http://schemas.microsoft.com/office/drawing/2014/main" val="825772582"/>
                    </a:ext>
                  </a:extLst>
                </a:gridCol>
                <a:gridCol w="1129122">
                  <a:extLst>
                    <a:ext uri="{9D8B030D-6E8A-4147-A177-3AD203B41FA5}">
                      <a16:colId xmlns:a16="http://schemas.microsoft.com/office/drawing/2014/main" val="3015266939"/>
                    </a:ext>
                  </a:extLst>
                </a:gridCol>
              </a:tblGrid>
              <a:tr h="99428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1964619"/>
                  </a:ext>
                </a:extLst>
              </a:tr>
              <a:tr h="47990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ПДВ,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37543492"/>
                  </a:ext>
                </a:extLst>
              </a:tr>
              <a:tr h="79853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48867418"/>
                  </a:ext>
                </a:extLst>
              </a:tr>
              <a:tr h="489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8770147"/>
                  </a:ext>
                </a:extLst>
              </a:tr>
              <a:tr h="489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29210696"/>
                  </a:ext>
                </a:extLst>
              </a:tr>
              <a:tr h="489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628228"/>
                  </a:ext>
                </a:extLst>
              </a:tr>
              <a:tr h="489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14492444"/>
                  </a:ext>
                </a:extLst>
              </a:tr>
              <a:tr h="4890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46442442"/>
                  </a:ext>
                </a:extLst>
              </a:tr>
              <a:tr h="6160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2351466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9287821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897</TotalTime>
  <Words>307</Words>
  <Application>Microsoft Office PowerPoint</Application>
  <PresentationFormat>Экран (4:3)</PresentationFormat>
  <Paragraphs>159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224</cp:revision>
  <dcterms:created xsi:type="dcterms:W3CDTF">2021-03-19T08:45:15Z</dcterms:created>
  <dcterms:modified xsi:type="dcterms:W3CDTF">2022-01-25T09:59:10Z</dcterms:modified>
</cp:coreProperties>
</file>