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308" r:id="rId2"/>
    <p:sldId id="309" r:id="rId3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576" autoAdjust="0"/>
  </p:normalViewPr>
  <p:slideViewPr>
    <p:cSldViewPr>
      <p:cViewPr varScale="1">
        <p:scale>
          <a:sx n="108" d="100"/>
          <a:sy n="108" d="100"/>
        </p:scale>
        <p:origin x="1704" y="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/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/>
              <a:t>Образец текста</a:t>
            </a:r>
          </a:p>
          <a:p>
            <a:pPr lvl="1" eaLnBrk="1" latinLnBrk="0" hangingPunct="1"/>
            <a:r>
              <a:rPr lang="ru-RU"/>
              <a:t>Второй уровень</a:t>
            </a:r>
          </a:p>
          <a:p>
            <a:pPr lvl="2" eaLnBrk="1" latinLnBrk="0" hangingPunct="1"/>
            <a:r>
              <a:rPr lang="ru-RU"/>
              <a:t>Третий уровень</a:t>
            </a:r>
          </a:p>
          <a:p>
            <a:pPr lvl="3" eaLnBrk="1" latinLnBrk="0" hangingPunct="1"/>
            <a:r>
              <a:rPr lang="ru-RU"/>
              <a:t>Четвертый уровень</a:t>
            </a:r>
          </a:p>
          <a:p>
            <a:pPr lvl="4" eaLnBrk="1" latinLnBrk="0" hangingPunct="1"/>
            <a:r>
              <a:rPr lang="ru-RU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lvl="0" eaLnBrk="1" latinLnBrk="0" hangingPunct="1"/>
            <a:r>
              <a:rPr kumimoji="0" lang="ru-RU"/>
              <a:t>Образец текста</a:t>
            </a:r>
          </a:p>
          <a:p>
            <a:pPr lvl="1" eaLnBrk="1" latinLnBrk="0" hangingPunct="1"/>
            <a:r>
              <a:rPr kumimoji="0" lang="ru-RU"/>
              <a:t>Второй уровень</a:t>
            </a:r>
          </a:p>
          <a:p>
            <a:pPr lvl="2" eaLnBrk="1" latinLnBrk="0" hangingPunct="1"/>
            <a:r>
              <a:rPr kumimoji="0" lang="ru-RU"/>
              <a:t>Третий уровень</a:t>
            </a:r>
          </a:p>
          <a:p>
            <a:pPr lvl="3" eaLnBrk="1" latinLnBrk="0" hangingPunct="1"/>
            <a:r>
              <a:rPr kumimoji="0" lang="ru-RU"/>
              <a:t>Четвертый уровень</a:t>
            </a:r>
          </a:p>
          <a:p>
            <a:pPr lvl="4" eaLnBrk="1" latinLnBrk="0" hangingPunct="1"/>
            <a:r>
              <a:rPr kumimoji="0" lang="ru-RU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9/8/2021</a:t>
            </a:fld>
            <a:endParaRPr lang="en-US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96A0EA25-BEA2-4A0E-9F14-14C29CAA2B7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7978855"/>
              </p:ext>
            </p:extLst>
          </p:nvPr>
        </p:nvGraphicFramePr>
        <p:xfrm>
          <a:off x="381000" y="685800"/>
          <a:ext cx="8382000" cy="5463694"/>
        </p:xfrm>
        <a:graphic>
          <a:graphicData uri="http://schemas.openxmlformats.org/drawingml/2006/table">
            <a:tbl>
              <a:tblPr firstRow="1" firstCol="1" bandRow="1"/>
              <a:tblGrid>
                <a:gridCol w="2632738">
                  <a:extLst>
                    <a:ext uri="{9D8B030D-6E8A-4147-A177-3AD203B41FA5}">
                      <a16:colId xmlns:a16="http://schemas.microsoft.com/office/drawing/2014/main" val="2066176757"/>
                    </a:ext>
                  </a:extLst>
                </a:gridCol>
                <a:gridCol w="1917022">
                  <a:extLst>
                    <a:ext uri="{9D8B030D-6E8A-4147-A177-3AD203B41FA5}">
                      <a16:colId xmlns:a16="http://schemas.microsoft.com/office/drawing/2014/main" val="1693522500"/>
                    </a:ext>
                  </a:extLst>
                </a:gridCol>
                <a:gridCol w="1404194">
                  <a:extLst>
                    <a:ext uri="{9D8B030D-6E8A-4147-A177-3AD203B41FA5}">
                      <a16:colId xmlns:a16="http://schemas.microsoft.com/office/drawing/2014/main" val="2273597988"/>
                    </a:ext>
                  </a:extLst>
                </a:gridCol>
                <a:gridCol w="1278013">
                  <a:extLst>
                    <a:ext uri="{9D8B030D-6E8A-4147-A177-3AD203B41FA5}">
                      <a16:colId xmlns:a16="http://schemas.microsoft.com/office/drawing/2014/main" val="3158668460"/>
                    </a:ext>
                  </a:extLst>
                </a:gridCol>
                <a:gridCol w="1150033">
                  <a:extLst>
                    <a:ext uri="{9D8B030D-6E8A-4147-A177-3AD203B41FA5}">
                      <a16:colId xmlns:a16="http://schemas.microsoft.com/office/drawing/2014/main" val="3186984225"/>
                    </a:ext>
                  </a:extLst>
                </a:gridCol>
              </a:tblGrid>
              <a:tr h="1091226">
                <a:tc gridSpan="5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ринку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зернових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та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олійних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культур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endParaRPr lang="ru-UA" sz="18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.0</a:t>
                      </a:r>
                      <a:r>
                        <a:rPr lang="en-US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.2021р.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uk-UA" sz="1800" i="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69183967"/>
                  </a:ext>
                </a:extLst>
              </a:tr>
              <a:tr h="626340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Середньозважена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закупівельна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/тонну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3280691"/>
                  </a:ext>
                </a:extLst>
              </a:tr>
              <a:tr h="708038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34140790"/>
                  </a:ext>
                </a:extLst>
              </a:tr>
              <a:tr h="4876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77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en-US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,8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34,4</a:t>
                      </a:r>
                    </a:p>
                    <a:p>
                      <a:pPr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9546795"/>
                  </a:ext>
                </a:extLst>
              </a:tr>
              <a:tr h="405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Пшениця 4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74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1,2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20,2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33,5</a:t>
                      </a: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0820623"/>
                  </a:ext>
                </a:extLst>
              </a:tr>
              <a:tr h="405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Жито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4530,0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08110459"/>
                  </a:ext>
                </a:extLst>
              </a:tr>
              <a:tr h="405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Кукурудза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6550,0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68930251"/>
                  </a:ext>
                </a:extLst>
              </a:tr>
              <a:tr h="405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Ячмінь 3 класу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</a:t>
                      </a: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60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34,7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08715616"/>
                  </a:ext>
                </a:extLst>
              </a:tr>
              <a:tr h="405737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Соняшник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uk-UA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15000,0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-5,1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45,6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71940758"/>
                  </a:ext>
                </a:extLst>
              </a:tr>
              <a:tr h="521768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Соя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15</a:t>
                      </a:r>
                      <a:r>
                        <a:rPr lang="en-US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00,0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40,9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6119737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082977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>
            <a:extLst>
              <a:ext uri="{FF2B5EF4-FFF2-40B4-BE49-F238E27FC236}">
                <a16:creationId xmlns:a16="http://schemas.microsoft.com/office/drawing/2014/main" id="{7296541B-24D7-4F04-BCC7-F5B50646F19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3497242"/>
              </p:ext>
            </p:extLst>
          </p:nvPr>
        </p:nvGraphicFramePr>
        <p:xfrm>
          <a:off x="457200" y="457139"/>
          <a:ext cx="8305801" cy="6010248"/>
        </p:xfrm>
        <a:graphic>
          <a:graphicData uri="http://schemas.openxmlformats.org/drawingml/2006/table">
            <a:tbl>
              <a:tblPr firstRow="1" firstCol="1" bandRow="1"/>
              <a:tblGrid>
                <a:gridCol w="2373086">
                  <a:extLst>
                    <a:ext uri="{9D8B030D-6E8A-4147-A177-3AD203B41FA5}">
                      <a16:colId xmlns:a16="http://schemas.microsoft.com/office/drawing/2014/main" val="1245915909"/>
                    </a:ext>
                  </a:extLst>
                </a:gridCol>
                <a:gridCol w="1582057">
                  <a:extLst>
                    <a:ext uri="{9D8B030D-6E8A-4147-A177-3AD203B41FA5}">
                      <a16:colId xmlns:a16="http://schemas.microsoft.com/office/drawing/2014/main" val="244500786"/>
                    </a:ext>
                  </a:extLst>
                </a:gridCol>
                <a:gridCol w="1423852">
                  <a:extLst>
                    <a:ext uri="{9D8B030D-6E8A-4147-A177-3AD203B41FA5}">
                      <a16:colId xmlns:a16="http://schemas.microsoft.com/office/drawing/2014/main" val="1680984046"/>
                    </a:ext>
                  </a:extLst>
                </a:gridCol>
                <a:gridCol w="1502954">
                  <a:extLst>
                    <a:ext uri="{9D8B030D-6E8A-4147-A177-3AD203B41FA5}">
                      <a16:colId xmlns:a16="http://schemas.microsoft.com/office/drawing/2014/main" val="2585478908"/>
                    </a:ext>
                  </a:extLst>
                </a:gridCol>
                <a:gridCol w="1311336">
                  <a:extLst>
                    <a:ext uri="{9D8B030D-6E8A-4147-A177-3AD203B41FA5}">
                      <a16:colId xmlns:a16="http://schemas.microsoft.com/office/drawing/2014/main" val="2742520610"/>
                    </a:ext>
                  </a:extLst>
                </a:gridCol>
                <a:gridCol w="112516">
                  <a:extLst>
                    <a:ext uri="{9D8B030D-6E8A-4147-A177-3AD203B41FA5}">
                      <a16:colId xmlns:a16="http://schemas.microsoft.com/office/drawing/2014/main" val="439072881"/>
                    </a:ext>
                  </a:extLst>
                </a:gridCol>
              </a:tblGrid>
              <a:tr h="685861">
                <a:tc gridSpan="6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Цінова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ситуація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на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споживчому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ринку у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Вінницькій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800" b="1" i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області</a:t>
                      </a: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</a:p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800" b="1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600" i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станом на 09.09.2021р.</a:t>
                      </a:r>
                      <a:endParaRPr lang="uk-UA" sz="1600" i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8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mpd="sng">
                      <a:noFill/>
                      <a:prstDash val="solid"/>
                    </a:lnL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85532433"/>
                  </a:ext>
                </a:extLst>
              </a:tr>
              <a:tr h="215744"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Види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продукції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Середня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оптово-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відпускна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,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грн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/кг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Зміна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у % до </a:t>
                      </a: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минулого</a:t>
                      </a:r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: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UA"/>
                    </a:p>
                  </a:txBody>
                  <a:tcPr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8346766"/>
                  </a:ext>
                </a:extLst>
              </a:tr>
              <a:tr h="461281"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UA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тижня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b="1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місяця</a:t>
                      </a:r>
                      <a:endParaRPr lang="ru-RU" sz="1400" b="1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lnSpc>
                          <a:spcPct val="107000"/>
                        </a:lnSpc>
                      </a:pP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1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року</a:t>
                      </a:r>
                    </a:p>
                    <a:p>
                      <a:pPr algn="ctr"/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11308535"/>
                  </a:ext>
                </a:extLst>
              </a:tr>
              <a:tr h="215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Яловичина 1 категор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109,4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21,6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56955358"/>
                  </a:ext>
                </a:extLst>
              </a:tr>
              <a:tr h="215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Свинина 2 категорії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88,5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11,5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76335618"/>
                  </a:ext>
                </a:extLst>
              </a:tr>
              <a:tr h="215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Птиця (кури)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8,8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41824245"/>
                  </a:ext>
                </a:extLst>
              </a:tr>
              <a:tr h="215744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Яйця (10 шт.)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US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12,6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75,4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26630378"/>
                  </a:ext>
                </a:extLst>
              </a:tr>
              <a:tr h="4461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Масло вершкове 72,5% (нефасоване)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165,0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29,6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29207147"/>
                  </a:ext>
                </a:extLst>
              </a:tr>
              <a:tr h="446192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Молоко 2,5 жирності в плівці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21,3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31,9</a:t>
                      </a:r>
                      <a:endParaRPr lang="ru-UA" sz="1400" dirty="0"/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6341464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Олія (фасована)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54,0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134,8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23954240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Цукор (франко-завод)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23,0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111,0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05994514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Крупа гречана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35,87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     </a:t>
                      </a:r>
                      <a:r>
                        <a:rPr lang="ru-RU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19,6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892105510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Картопл</a:t>
                      </a:r>
                      <a:r>
                        <a:rPr lang="uk-UA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я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uk-UA" sz="1400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-14,3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0116460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Капуста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6,4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42,9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32582380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Морква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7,8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uk-UA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-13,3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-25,7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41,8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7871694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Буряк столовий 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-11,1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00B05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▼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-20,0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100,0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04386896"/>
                  </a:ext>
                </a:extLst>
              </a:tr>
              <a:tr h="33964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Цибуля </a:t>
                      </a:r>
                      <a:r>
                        <a:rPr lang="ru-RU" sz="1400" dirty="0" err="1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ріпчаста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8,0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7000"/>
                        </a:lnSpc>
                      </a:pPr>
                      <a:r>
                        <a:rPr lang="ru-RU" sz="140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0</a:t>
                      </a:r>
                      <a:endParaRPr lang="ru-UA" sz="14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RU" sz="1400" dirty="0">
                          <a:solidFill>
                            <a:srgbClr val="C00000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▲       </a:t>
                      </a:r>
                      <a:r>
                        <a:rPr lang="ru-RU" sz="14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66,7</a:t>
                      </a:r>
                      <a:endParaRPr lang="ru-UA" sz="14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47787" marR="4778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</a:pPr>
                      <a:r>
                        <a:rPr lang="ru-UA" sz="1000" dirty="0"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75090531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0245896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678</TotalTime>
  <Words>286</Words>
  <Application>Microsoft Office PowerPoint</Application>
  <PresentationFormat>Экран (4:3)</PresentationFormat>
  <Paragraphs>137</Paragraphs>
  <Slides>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</vt:i4>
      </vt:variant>
    </vt:vector>
  </HeadingPairs>
  <TitlesOfParts>
    <vt:vector size="7" baseType="lpstr">
      <vt:lpstr>Calibri</vt:lpstr>
      <vt:lpstr>Times New Roman</vt:lpstr>
      <vt:lpstr>Verdana</vt:lpstr>
      <vt:lpstr>Wingdings 2</vt:lpstr>
      <vt:lpstr>Аспект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Цінова ситуація на ринку зернових та олійних культур  станом на 18.03.2021р.</dc:title>
  <dc:creator>Руденька Людмила Іванівна</dc:creator>
  <cp:lastModifiedBy>Руденька Людмила Іванівна</cp:lastModifiedBy>
  <cp:revision>151</cp:revision>
  <dcterms:created xsi:type="dcterms:W3CDTF">2021-03-19T08:45:15Z</dcterms:created>
  <dcterms:modified xsi:type="dcterms:W3CDTF">2021-09-08T11:58:56Z</dcterms:modified>
</cp:coreProperties>
</file>