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88" r:id="rId2"/>
    <p:sldId id="289" r:id="rId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76" autoAdjust="0"/>
  </p:normalViewPr>
  <p:slideViewPr>
    <p:cSldViewPr>
      <p:cViewPr varScale="1">
        <p:scale>
          <a:sx n="108" d="100"/>
          <a:sy n="108" d="100"/>
        </p:scale>
        <p:origin x="1704" y="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7/7/2021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7/7/2021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7/7/2021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7/7/2021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7/7/2021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7/7/2021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7/7/2021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7/7/2021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7/7/2021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7/7/2021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7/7/2021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7/7/2021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3D68250F-0D3E-4A5E-B4F4-C9B762C5D80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5902359"/>
              </p:ext>
            </p:extLst>
          </p:nvPr>
        </p:nvGraphicFramePr>
        <p:xfrm>
          <a:off x="381000" y="533400"/>
          <a:ext cx="8382001" cy="5791202"/>
        </p:xfrm>
        <a:graphic>
          <a:graphicData uri="http://schemas.openxmlformats.org/drawingml/2006/table">
            <a:tbl>
              <a:tblPr firstRow="1" firstCol="1" bandRow="1"/>
              <a:tblGrid>
                <a:gridCol w="2579566">
                  <a:extLst>
                    <a:ext uri="{9D8B030D-6E8A-4147-A177-3AD203B41FA5}">
                      <a16:colId xmlns:a16="http://schemas.microsoft.com/office/drawing/2014/main" val="4046938980"/>
                    </a:ext>
                  </a:extLst>
                </a:gridCol>
                <a:gridCol w="2060925">
                  <a:extLst>
                    <a:ext uri="{9D8B030D-6E8A-4147-A177-3AD203B41FA5}">
                      <a16:colId xmlns:a16="http://schemas.microsoft.com/office/drawing/2014/main" val="2163355859"/>
                    </a:ext>
                  </a:extLst>
                </a:gridCol>
                <a:gridCol w="1290239">
                  <a:extLst>
                    <a:ext uri="{9D8B030D-6E8A-4147-A177-3AD203B41FA5}">
                      <a16:colId xmlns:a16="http://schemas.microsoft.com/office/drawing/2014/main" val="3085499302"/>
                    </a:ext>
                  </a:extLst>
                </a:gridCol>
                <a:gridCol w="1290239">
                  <a:extLst>
                    <a:ext uri="{9D8B030D-6E8A-4147-A177-3AD203B41FA5}">
                      <a16:colId xmlns:a16="http://schemas.microsoft.com/office/drawing/2014/main" val="1355474870"/>
                    </a:ext>
                  </a:extLst>
                </a:gridCol>
                <a:gridCol w="1161032">
                  <a:extLst>
                    <a:ext uri="{9D8B030D-6E8A-4147-A177-3AD203B41FA5}">
                      <a16:colId xmlns:a16="http://schemas.microsoft.com/office/drawing/2014/main" val="1295956066"/>
                    </a:ext>
                  </a:extLst>
                </a:gridCol>
              </a:tblGrid>
              <a:tr h="1275817">
                <a:tc gridSpan="5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ru-RU" sz="1800" b="1" i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Цінова</a:t>
                      </a:r>
                      <a:r>
                        <a:rPr lang="ru-RU" sz="1800" b="1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ситуація</a:t>
                      </a:r>
                      <a:r>
                        <a:rPr lang="ru-RU" sz="1800" b="1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ринку </a:t>
                      </a:r>
                      <a:r>
                        <a:rPr lang="ru-RU" sz="1800" b="1" i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зернових</a:t>
                      </a:r>
                      <a:r>
                        <a:rPr lang="ru-RU" sz="1800" b="1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та </a:t>
                      </a:r>
                      <a:r>
                        <a:rPr lang="ru-RU" sz="1800" b="1" i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олійних</a:t>
                      </a:r>
                      <a:r>
                        <a:rPr lang="ru-RU" sz="1800" b="1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культур у </a:t>
                      </a:r>
                      <a:r>
                        <a:rPr lang="ru-RU" sz="1800" b="1" i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Вінницькій</a:t>
                      </a:r>
                      <a:r>
                        <a:rPr lang="ru-RU" sz="1800" b="1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області</a:t>
                      </a:r>
                      <a:r>
                        <a:rPr lang="ru-RU" sz="1800" b="1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UA" sz="1800" b="1" i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станом на </a:t>
                      </a:r>
                      <a:r>
                        <a:rPr lang="uk-UA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08</a:t>
                      </a:r>
                      <a:r>
                        <a:rPr lang="ru-RU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.0</a:t>
                      </a:r>
                      <a:r>
                        <a:rPr lang="uk-UA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ru-RU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.2021р.</a:t>
                      </a:r>
                    </a:p>
                    <a:p>
                      <a:pPr algn="just">
                        <a:lnSpc>
                          <a:spcPct val="107000"/>
                        </a:lnSpc>
                      </a:pPr>
                      <a:endParaRPr lang="ru-UA" sz="1800" b="1" i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4676313"/>
                  </a:ext>
                </a:extLst>
              </a:tr>
              <a:tr h="633409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продукції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Середньозважена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закупівельна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/тонну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% до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минулого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5053529"/>
                  </a:ext>
                </a:extLst>
              </a:tr>
              <a:tr h="716028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тижня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року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1316932"/>
                  </a:ext>
                </a:extLst>
              </a:tr>
              <a:tr h="5276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Пшениця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3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класу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00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9,9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20,8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50936872"/>
                  </a:ext>
                </a:extLst>
              </a:tr>
              <a:tr h="5276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Пшениця 4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-11,3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23,8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5490369"/>
                  </a:ext>
                </a:extLst>
              </a:tr>
              <a:tr h="5276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Кукурудза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-5,3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-11,8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5844743"/>
                  </a:ext>
                </a:extLst>
              </a:tr>
              <a:tr h="5276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Ячмінь 3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5900,0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-5,6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-12,6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2011158"/>
                  </a:ext>
                </a:extLst>
              </a:tr>
              <a:tr h="5276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Соняшник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-16,2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50,8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7715757"/>
                  </a:ext>
                </a:extLst>
              </a:tr>
              <a:tr h="5276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Соя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17600,0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-3,8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-3,8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71,4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73705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04349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2A93ECF3-AEBD-4A4B-97C1-0F8F2F355E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8220626"/>
              </p:ext>
            </p:extLst>
          </p:nvPr>
        </p:nvGraphicFramePr>
        <p:xfrm>
          <a:off x="533400" y="381001"/>
          <a:ext cx="8077200" cy="5637831"/>
        </p:xfrm>
        <a:graphic>
          <a:graphicData uri="http://schemas.openxmlformats.org/drawingml/2006/table">
            <a:tbl>
              <a:tblPr firstRow="1" firstCol="1" bandRow="1"/>
              <a:tblGrid>
                <a:gridCol w="2438400">
                  <a:extLst>
                    <a:ext uri="{9D8B030D-6E8A-4147-A177-3AD203B41FA5}">
                      <a16:colId xmlns:a16="http://schemas.microsoft.com/office/drawing/2014/main" val="2106799961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1656211440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372329246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3661119110"/>
                    </a:ext>
                  </a:extLst>
                </a:gridCol>
                <a:gridCol w="1436329">
                  <a:extLst>
                    <a:ext uri="{9D8B030D-6E8A-4147-A177-3AD203B41FA5}">
                      <a16:colId xmlns:a16="http://schemas.microsoft.com/office/drawing/2014/main" val="4278224693"/>
                    </a:ext>
                  </a:extLst>
                </a:gridCol>
                <a:gridCol w="87671">
                  <a:extLst>
                    <a:ext uri="{9D8B030D-6E8A-4147-A177-3AD203B41FA5}">
                      <a16:colId xmlns:a16="http://schemas.microsoft.com/office/drawing/2014/main" val="3646558268"/>
                    </a:ext>
                  </a:extLst>
                </a:gridCol>
              </a:tblGrid>
              <a:tr h="808735">
                <a:tc grid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9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 </a:t>
                      </a:r>
                      <a:endParaRPr lang="ru-UA" sz="9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Цінова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ситуація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споживчому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ринку у Вінницькій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області</a:t>
                      </a:r>
                      <a:endParaRPr lang="ru-RU" sz="18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станом на 08.07.2021р.</a:t>
                      </a:r>
                      <a:endParaRPr lang="ru-RU" sz="9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9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2455315"/>
                  </a:ext>
                </a:extLst>
              </a:tr>
              <a:tr h="198188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продукції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Середня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оптово-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відпускна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/кг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% до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минулого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ru-UA" sz="1400" dirty="0"/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5303355"/>
                  </a:ext>
                </a:extLst>
              </a:tr>
              <a:tr h="423744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тижня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UA" sz="1400" dirty="0"/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року</a:t>
                      </a:r>
                    </a:p>
                    <a:p>
                      <a:pPr algn="ctr"/>
                      <a:endParaRPr lang="ru-UA" sz="1400" dirty="0"/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6751916"/>
                  </a:ext>
                </a:extLst>
              </a:tr>
              <a:tr h="1981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3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Яловичина</a:t>
                      </a: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1 </a:t>
                      </a:r>
                      <a:r>
                        <a:rPr lang="ru-RU" sz="13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категор</a:t>
                      </a:r>
                      <a:r>
                        <a:rPr lang="uk-UA" sz="13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ії</a:t>
                      </a:r>
                      <a:endParaRPr lang="ru-UA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105,3</a:t>
                      </a:r>
                      <a:endParaRPr lang="ru-UA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300" dirty="0"/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3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 </a:t>
                      </a: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2,2</a:t>
                      </a:r>
                      <a:endParaRPr lang="ru-UA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3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</a:t>
                      </a:r>
                      <a:r>
                        <a:rPr lang="ru-RU" sz="1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17,0</a:t>
                      </a:r>
                      <a:endParaRPr lang="ru-UA" sz="1300" dirty="0"/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2611212"/>
                  </a:ext>
                </a:extLst>
              </a:tr>
              <a:tr h="1981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Свинина 2 категорії</a:t>
                      </a:r>
                      <a:endParaRPr lang="ru-UA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85,0</a:t>
                      </a:r>
                      <a:endParaRPr lang="ru-UA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300" dirty="0"/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3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 </a:t>
                      </a: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2,4</a:t>
                      </a:r>
                      <a:endParaRPr lang="ru-UA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3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 </a:t>
                      </a:r>
                      <a:r>
                        <a:rPr lang="uk-UA" sz="1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15,0</a:t>
                      </a:r>
                      <a:endParaRPr lang="ru-UA" sz="1300" dirty="0"/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0645720"/>
                  </a:ext>
                </a:extLst>
              </a:tr>
              <a:tr h="1981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Птиця (кури)</a:t>
                      </a:r>
                      <a:endParaRPr lang="ru-UA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54,3</a:t>
                      </a:r>
                      <a:endParaRPr lang="ru-UA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300"/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3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  </a:t>
                      </a: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-0,4</a:t>
                      </a:r>
                      <a:endParaRPr lang="ru-UA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3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 </a:t>
                      </a: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8,8</a:t>
                      </a:r>
                      <a:endParaRPr lang="ru-UA" sz="1300" dirty="0"/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1889785"/>
                  </a:ext>
                </a:extLst>
              </a:tr>
              <a:tr h="26229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Яйця (10 шт.)</a:t>
                      </a:r>
                      <a:endParaRPr lang="ru-UA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15,0</a:t>
                      </a:r>
                      <a:endParaRPr lang="ru-UA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3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</a:t>
                      </a: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-16,7</a:t>
                      </a:r>
                      <a:endParaRPr lang="ru-UA" sz="1300" dirty="0"/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3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 </a:t>
                      </a: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-31,8</a:t>
                      </a:r>
                      <a:endParaRPr lang="ru-UA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3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</a:t>
                      </a: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11,9</a:t>
                      </a:r>
                      <a:endParaRPr lang="ru-UA" sz="1300" dirty="0"/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4002366"/>
                  </a:ext>
                </a:extLst>
              </a:tr>
              <a:tr h="40988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Масло вершкове 72,5% (нефасоване)</a:t>
                      </a:r>
                      <a:endParaRPr lang="ru-UA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165,0</a:t>
                      </a:r>
                      <a:endParaRPr lang="ru-UA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300" dirty="0"/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3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</a:t>
                      </a:r>
                      <a:r>
                        <a:rPr lang="ru-RU" sz="1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24,6</a:t>
                      </a:r>
                      <a:endParaRPr lang="ru-UA" sz="1300" dirty="0"/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764551"/>
                  </a:ext>
                </a:extLst>
              </a:tr>
              <a:tr h="31726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Молоко 2,5 жирності в плівці</a:t>
                      </a:r>
                      <a:endParaRPr lang="ru-UA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21,3</a:t>
                      </a:r>
                      <a:endParaRPr lang="ru-UA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300" dirty="0"/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3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 </a:t>
                      </a: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4,9</a:t>
                      </a:r>
                      <a:endParaRPr lang="ru-UA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3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</a:t>
                      </a:r>
                      <a:r>
                        <a:rPr lang="ru-RU" sz="1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29,1</a:t>
                      </a:r>
                      <a:endParaRPr lang="ru-UA" sz="1300" dirty="0"/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9451808"/>
                  </a:ext>
                </a:extLst>
              </a:tr>
              <a:tr h="26229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3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Олія (фасована)</a:t>
                      </a:r>
                      <a:endParaRPr lang="ru-UA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46,7</a:t>
                      </a:r>
                      <a:endParaRPr lang="ru-UA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3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lang="ru-RU" sz="1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103,0</a:t>
                      </a:r>
                      <a:endParaRPr lang="ru-UA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6397172"/>
                  </a:ext>
                </a:extLst>
              </a:tr>
              <a:tr h="26229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3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Цукор (франко-завод)</a:t>
                      </a:r>
                      <a:endParaRPr lang="ru-UA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19,5</a:t>
                      </a:r>
                      <a:endParaRPr lang="ru-UA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3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78,9</a:t>
                      </a:r>
                      <a:endParaRPr lang="ru-UA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9997771"/>
                  </a:ext>
                </a:extLst>
              </a:tr>
              <a:tr h="23740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3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Крупа гречана</a:t>
                      </a:r>
                      <a:endParaRPr lang="ru-UA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35,87</a:t>
                      </a:r>
                      <a:endParaRPr lang="ru-UA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3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</a:t>
                      </a:r>
                      <a:r>
                        <a:rPr lang="ru-RU" sz="1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19,6</a:t>
                      </a:r>
                      <a:endParaRPr lang="ru-UA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9950160"/>
                  </a:ext>
                </a:extLst>
              </a:tr>
              <a:tr h="26349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Картопля (нового врожаю)</a:t>
                      </a:r>
                      <a:endParaRPr lang="ru-UA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8,5</a:t>
                      </a:r>
                      <a:endParaRPr lang="ru-UA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3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</a:t>
                      </a: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-10,5</a:t>
                      </a:r>
                      <a:endParaRPr lang="ru-UA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3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 </a:t>
                      </a: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-5,6</a:t>
                      </a:r>
                      <a:endParaRPr lang="ru-UA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3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 </a:t>
                      </a:r>
                      <a:r>
                        <a:rPr lang="uk-UA" sz="13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-19,0</a:t>
                      </a:r>
                      <a:endParaRPr lang="ru-UA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1991040"/>
                  </a:ext>
                </a:extLst>
              </a:tr>
              <a:tr h="23460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Капуста (нового врожаю)</a:t>
                      </a:r>
                      <a:endParaRPr lang="ru-UA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5,5</a:t>
                      </a:r>
                      <a:endParaRPr lang="ru-UA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3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</a:t>
                      </a: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-26,7</a:t>
                      </a:r>
                      <a:endParaRPr lang="ru-UA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3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47,8</a:t>
                      </a:r>
                      <a:endParaRPr lang="ru-UA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7050170"/>
                  </a:ext>
                </a:extLst>
              </a:tr>
              <a:tr h="2057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Морква (нового врожаю)</a:t>
                      </a:r>
                      <a:endParaRPr lang="ru-UA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9,8</a:t>
                      </a:r>
                      <a:endParaRPr lang="ru-UA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3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</a:t>
                      </a: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108,3</a:t>
                      </a:r>
                      <a:endParaRPr lang="ru-UA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693719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Буряк </a:t>
                      </a:r>
                      <a:r>
                        <a:rPr lang="ru-RU" sz="13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столовий</a:t>
                      </a:r>
                      <a:endParaRPr lang="ru-RU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(нового </a:t>
                      </a:r>
                      <a:r>
                        <a:rPr lang="ru-RU" sz="13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врожаю</a:t>
                      </a: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RU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uk-UA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RU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3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110,1</a:t>
                      </a:r>
                      <a:endParaRPr lang="ru-UA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275364"/>
                  </a:ext>
                </a:extLst>
              </a:tr>
              <a:tr h="40988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Цибуля </a:t>
                      </a:r>
                      <a:r>
                        <a:rPr lang="ru-RU" sz="13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ріпчаста</a:t>
                      </a: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(нового </a:t>
                      </a:r>
                      <a:r>
                        <a:rPr lang="ru-RU" sz="13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врожаю</a:t>
                      </a: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UA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3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3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3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</a:t>
                      </a:r>
                      <a:r>
                        <a:rPr lang="ru-RU" sz="13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23,1</a:t>
                      </a:r>
                      <a:endParaRPr lang="ru-UA" sz="13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6508" marR="4650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4361576"/>
                  </a:ext>
                </a:extLst>
              </a:tr>
            </a:tbl>
          </a:graphicData>
        </a:graphic>
      </p:graphicFrame>
      <p:sp>
        <p:nvSpPr>
          <p:cNvPr id="5" name="Rectangle 2">
            <a:extLst>
              <a:ext uri="{FF2B5EF4-FFF2-40B4-BE49-F238E27FC236}">
                <a16:creationId xmlns:a16="http://schemas.microsoft.com/office/drawing/2014/main" id="{A9C7906C-7C90-4E27-B5EF-D8E73CE8DB1F}"/>
              </a:ext>
            </a:extLst>
          </p:cNvPr>
          <p:cNvSpPr>
            <a:spLocks noChangeArrowheads="1"/>
          </p:cNvSpPr>
          <p:nvPr/>
        </p:nvSpPr>
        <p:spPr bwMode="auto">
          <a:xfrm rot="524574">
            <a:off x="456915" y="491612"/>
            <a:ext cx="77454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9836419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562</TotalTime>
  <Words>315</Words>
  <Application>Microsoft Office PowerPoint</Application>
  <PresentationFormat>Экран (4:3)</PresentationFormat>
  <Paragraphs>134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Calibri</vt:lpstr>
      <vt:lpstr>Times New Roman</vt:lpstr>
      <vt:lpstr>Verdana</vt:lpstr>
      <vt:lpstr>Wingdings 2</vt:lpstr>
      <vt:lpstr>Аспект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Цінова ситуація на ринку зернових та олійних культур  станом на 18.03.2021р.</dc:title>
  <dc:creator>Руденька Людмила Іванівна</dc:creator>
  <cp:lastModifiedBy>Руденька Людмила Іванівна</cp:lastModifiedBy>
  <cp:revision>112</cp:revision>
  <dcterms:created xsi:type="dcterms:W3CDTF">2021-03-19T08:45:15Z</dcterms:created>
  <dcterms:modified xsi:type="dcterms:W3CDTF">2021-07-07T09:26:00Z</dcterms:modified>
</cp:coreProperties>
</file>