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70" r:id="rId2"/>
    <p:sldId id="271" r:id="rId3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 autoAdjust="0"/>
    <p:restoredTop sz="94576" autoAdjust="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0" name="Подзаголовок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Скругленный прямоугольник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с одним скругленным углом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Заголовок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7EAF463A-BC7C-46EE-9F1E-7F377CCA4891}" type="datetimeFigureOut">
              <a:rPr lang="en-US" smtClean="0"/>
              <a:pPr/>
              <a:t>4/29/2021</a:t>
            </a:fld>
            <a:endParaRPr lang="en-US"/>
          </a:p>
        </p:txBody>
      </p:sp>
      <p:sp>
        <p:nvSpPr>
          <p:cNvPr id="18" name="Нижний колонтитул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381000" y="381000"/>
          <a:ext cx="8382000" cy="5755775"/>
        </p:xfrm>
        <a:graphic>
          <a:graphicData uri="http://schemas.openxmlformats.org/drawingml/2006/table">
            <a:tbl>
              <a:tblPr/>
              <a:tblGrid>
                <a:gridCol w="2579566"/>
                <a:gridCol w="2060923"/>
                <a:gridCol w="1290239"/>
                <a:gridCol w="1290239"/>
                <a:gridCol w="1161033"/>
              </a:tblGrid>
              <a:tr h="1142425">
                <a:tc gridSpan="5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i="1" dirty="0" err="1">
                          <a:latin typeface="Times New Roman"/>
                          <a:ea typeface="Times New Roman"/>
                        </a:rPr>
                        <a:t>Цінова</a:t>
                      </a:r>
                      <a:r>
                        <a:rPr lang="ru-RU" sz="1800" b="1" i="1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800" b="1" i="1" dirty="0" err="1">
                          <a:latin typeface="Times New Roman"/>
                          <a:ea typeface="Times New Roman"/>
                        </a:rPr>
                        <a:t>ситуація</a:t>
                      </a:r>
                      <a:r>
                        <a:rPr lang="ru-RU" sz="1800" b="1" i="1" dirty="0">
                          <a:latin typeface="Times New Roman"/>
                          <a:ea typeface="Times New Roman"/>
                        </a:rPr>
                        <a:t> на ринку </a:t>
                      </a:r>
                      <a:r>
                        <a:rPr lang="ru-RU" sz="1800" b="1" i="1" dirty="0" err="1">
                          <a:latin typeface="Times New Roman"/>
                          <a:ea typeface="Times New Roman"/>
                        </a:rPr>
                        <a:t>зернових</a:t>
                      </a:r>
                      <a:r>
                        <a:rPr lang="ru-RU" sz="1800" b="1" i="1" dirty="0">
                          <a:latin typeface="Times New Roman"/>
                          <a:ea typeface="Times New Roman"/>
                        </a:rPr>
                        <a:t> та </a:t>
                      </a:r>
                      <a:r>
                        <a:rPr lang="ru-RU" sz="1800" b="1" i="1" dirty="0" err="1">
                          <a:latin typeface="Times New Roman"/>
                          <a:ea typeface="Times New Roman"/>
                        </a:rPr>
                        <a:t>олійних</a:t>
                      </a:r>
                      <a:r>
                        <a:rPr lang="ru-RU" sz="1800" b="1" i="1" dirty="0">
                          <a:latin typeface="Times New Roman"/>
                          <a:ea typeface="Times New Roman"/>
                        </a:rPr>
                        <a:t> культур </a:t>
                      </a:r>
                      <a:r>
                        <a:rPr lang="ru-RU" sz="1800" b="1" i="1" dirty="0" smtClean="0">
                          <a:latin typeface="Times New Roman"/>
                          <a:ea typeface="Times New Roman"/>
                        </a:rPr>
                        <a:t>у </a:t>
                      </a:r>
                      <a:r>
                        <a:rPr lang="uk-UA" sz="1800" b="1" i="1" dirty="0" smtClean="0">
                          <a:latin typeface="Times New Roman"/>
                          <a:ea typeface="Times New Roman"/>
                        </a:rPr>
                        <a:t>Вінницькій області</a:t>
                      </a:r>
                      <a:endParaRPr lang="ru-RU" sz="18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>
                          <a:latin typeface="Times New Roman"/>
                          <a:ea typeface="Times New Roman"/>
                        </a:rPr>
                        <a:t>станом на 29.04.2021р</a:t>
                      </a:r>
                      <a:r>
                        <a:rPr lang="ru-RU" sz="1600" i="1" dirty="0" smtClean="0">
                          <a:latin typeface="Times New Roman"/>
                          <a:ea typeface="Times New Roman"/>
                        </a:rPr>
                        <a:t>.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607576"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err="1">
                          <a:latin typeface="Times New Roman"/>
                          <a:ea typeface="Times New Roman"/>
                        </a:rPr>
                        <a:t>Види</a:t>
                      </a:r>
                      <a:r>
                        <a:rPr lang="ru-RU" sz="1400" b="1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400" b="1" dirty="0" err="1">
                          <a:latin typeface="Times New Roman"/>
                          <a:ea typeface="Times New Roman"/>
                        </a:rPr>
                        <a:t>продукції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err="1">
                          <a:latin typeface="Times New Roman"/>
                          <a:ea typeface="Times New Roman"/>
                        </a:rPr>
                        <a:t>Середньозважена</a:t>
                      </a:r>
                      <a:r>
                        <a:rPr lang="ru-RU" sz="1400" b="1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400" b="1" dirty="0" err="1">
                          <a:latin typeface="Times New Roman"/>
                          <a:ea typeface="Times New Roman"/>
                        </a:rPr>
                        <a:t>закупівельна</a:t>
                      </a:r>
                      <a:r>
                        <a:rPr lang="ru-RU" sz="1400" b="1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400" b="1" dirty="0" err="1">
                          <a:latin typeface="Times New Roman"/>
                          <a:ea typeface="Times New Roman"/>
                        </a:rPr>
                        <a:t>ціна</a:t>
                      </a:r>
                      <a:r>
                        <a:rPr lang="ru-RU" sz="1400" b="1" dirty="0">
                          <a:latin typeface="Times New Roman"/>
                          <a:ea typeface="Times New Roman"/>
                        </a:rPr>
                        <a:t>, </a:t>
                      </a:r>
                      <a:r>
                        <a:rPr lang="ru-RU" sz="1400" b="1" dirty="0" err="1" smtClean="0">
                          <a:latin typeface="Times New Roman"/>
                          <a:ea typeface="Times New Roman"/>
                        </a:rPr>
                        <a:t>грн</a:t>
                      </a:r>
                      <a:r>
                        <a:rPr lang="ru-RU" sz="1400" b="1" dirty="0" smtClean="0">
                          <a:latin typeface="Times New Roman"/>
                          <a:ea typeface="Times New Roman"/>
                        </a:rPr>
                        <a:t>/тонну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err="1">
                          <a:latin typeface="Times New Roman"/>
                          <a:ea typeface="Times New Roman"/>
                        </a:rPr>
                        <a:t>Зміна</a:t>
                      </a:r>
                      <a:r>
                        <a:rPr lang="ru-RU" sz="1400" b="1" dirty="0">
                          <a:latin typeface="Times New Roman"/>
                          <a:ea typeface="Times New Roman"/>
                        </a:rPr>
                        <a:t> у % до </a:t>
                      </a:r>
                      <a:r>
                        <a:rPr lang="ru-RU" sz="1400" b="1" dirty="0" err="1">
                          <a:latin typeface="Times New Roman"/>
                          <a:ea typeface="Times New Roman"/>
                        </a:rPr>
                        <a:t>минулого</a:t>
                      </a:r>
                      <a:r>
                        <a:rPr lang="ru-RU" sz="1400" b="1" dirty="0" smtClean="0">
                          <a:latin typeface="Times New Roman"/>
                          <a:ea typeface="Times New Roman"/>
                        </a:rPr>
                        <a:t>: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74916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err="1" smtClean="0">
                          <a:latin typeface="Times New Roman"/>
                          <a:ea typeface="Times New Roman"/>
                        </a:rPr>
                        <a:t>тижня</a:t>
                      </a:r>
                      <a:endParaRPr lang="ru-RU" sz="1400" b="1" dirty="0" smtClean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err="1" smtClean="0">
                          <a:latin typeface="Times New Roman"/>
                          <a:ea typeface="Times New Roman"/>
                        </a:rPr>
                        <a:t>місяця</a:t>
                      </a:r>
                      <a:endParaRPr lang="ru-RU" sz="1400" b="1" dirty="0" smtClean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/>
                          <a:ea typeface="Times New Roman"/>
                        </a:rPr>
                        <a:t>року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276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err="1">
                          <a:latin typeface="Times New Roman"/>
                          <a:ea typeface="Times New Roman"/>
                        </a:rPr>
                        <a:t>Пшениця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3 </a:t>
                      </a:r>
                      <a:r>
                        <a:rPr lang="ru-RU" sz="1400" dirty="0" err="1">
                          <a:latin typeface="Times New Roman"/>
                          <a:ea typeface="Times New Roman"/>
                        </a:rPr>
                        <a:t>класу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</a:rPr>
                        <a:t>7300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7,4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</a:t>
                      </a: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6,1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23,3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276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Пшениця 4 класу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</a:rPr>
                        <a:t>7150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6,7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</a:t>
                      </a: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6,8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25,0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276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err="1">
                          <a:latin typeface="Times New Roman"/>
                          <a:ea typeface="Times New Roman"/>
                        </a:rPr>
                        <a:t>Кукурудза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</a:rPr>
                        <a:t>7850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2,0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</a:t>
                      </a: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1,3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63,5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276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Ячмінь 3 класу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</a:rPr>
                        <a:t>6750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   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</a:t>
                      </a: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11,8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53,4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276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Соняшник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</a:rPr>
                        <a:t>22000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3,0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2,3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109,0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4276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Соя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</a:rPr>
                        <a:t>17600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9,3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13,9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68,9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457200" y="533399"/>
          <a:ext cx="8305800" cy="5773906"/>
        </p:xfrm>
        <a:graphic>
          <a:graphicData uri="http://schemas.openxmlformats.org/drawingml/2006/table">
            <a:tbl>
              <a:tblPr/>
              <a:tblGrid>
                <a:gridCol w="2507412"/>
                <a:gridCol w="1835988"/>
                <a:gridCol w="1524000"/>
                <a:gridCol w="1371600"/>
                <a:gridCol w="990600"/>
                <a:gridCol w="76200"/>
              </a:tblGrid>
              <a:tr h="913256">
                <a:tc gridSpan="6"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900" dirty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i="1" dirty="0" err="1">
                          <a:latin typeface="Times New Roman"/>
                          <a:ea typeface="Times New Roman"/>
                        </a:rPr>
                        <a:t>Цінова</a:t>
                      </a:r>
                      <a:r>
                        <a:rPr lang="ru-RU" sz="1800" b="1" i="1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800" b="1" i="1" dirty="0" err="1">
                          <a:latin typeface="Times New Roman"/>
                          <a:ea typeface="Times New Roman"/>
                        </a:rPr>
                        <a:t>ситуація</a:t>
                      </a:r>
                      <a:r>
                        <a:rPr lang="ru-RU" sz="1800" b="1" i="1" dirty="0">
                          <a:latin typeface="Times New Roman"/>
                          <a:ea typeface="Times New Roman"/>
                        </a:rPr>
                        <a:t> на </a:t>
                      </a:r>
                      <a:r>
                        <a:rPr lang="ru-RU" sz="1800" b="1" i="1" dirty="0" err="1">
                          <a:latin typeface="Times New Roman"/>
                          <a:ea typeface="Times New Roman"/>
                        </a:rPr>
                        <a:t>споживчому</a:t>
                      </a:r>
                      <a:r>
                        <a:rPr lang="ru-RU" sz="1800" b="1" i="1" dirty="0">
                          <a:latin typeface="Times New Roman"/>
                          <a:ea typeface="Times New Roman"/>
                        </a:rPr>
                        <a:t> ринку </a:t>
                      </a:r>
                      <a:r>
                        <a:rPr lang="ru-RU" sz="1800" b="1" i="1" dirty="0" smtClean="0">
                          <a:latin typeface="Times New Roman"/>
                          <a:ea typeface="Times New Roman"/>
                        </a:rPr>
                        <a:t>у </a:t>
                      </a:r>
                      <a:r>
                        <a:rPr lang="ru-RU" sz="1800" b="1" i="1" dirty="0" err="1" smtClean="0">
                          <a:latin typeface="Times New Roman"/>
                          <a:ea typeface="Times New Roman"/>
                        </a:rPr>
                        <a:t>Вінницькій</a:t>
                      </a:r>
                      <a:r>
                        <a:rPr lang="ru-RU" sz="1800" b="1" i="1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800" b="1" i="1" dirty="0" err="1" smtClean="0">
                          <a:latin typeface="Times New Roman"/>
                          <a:ea typeface="Times New Roman"/>
                        </a:rPr>
                        <a:t>області</a:t>
                      </a:r>
                      <a:r>
                        <a:rPr lang="ru-RU" sz="1800" b="1" i="1" dirty="0" smtClean="0">
                          <a:latin typeface="Times New Roman"/>
                          <a:ea typeface="Times New Roman"/>
                        </a:rPr>
                        <a:t> 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600" b="0" i="1" dirty="0" smtClean="0">
                          <a:latin typeface="Times New Roman"/>
                          <a:ea typeface="Times New Roman"/>
                        </a:rPr>
                        <a:t>станом </a:t>
                      </a:r>
                      <a:r>
                        <a:rPr lang="ru-RU" sz="1600" b="0" i="1" dirty="0">
                          <a:latin typeface="Times New Roman"/>
                          <a:ea typeface="Times New Roman"/>
                        </a:rPr>
                        <a:t>на 29.04.2021р.</a:t>
                      </a:r>
                    </a:p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9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21186"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err="1">
                          <a:latin typeface="Times New Roman"/>
                          <a:ea typeface="Times New Roman"/>
                        </a:rPr>
                        <a:t>Види</a:t>
                      </a:r>
                      <a:r>
                        <a:rPr lang="ru-RU" sz="1400" b="1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400" b="1" dirty="0" err="1">
                          <a:latin typeface="Times New Roman"/>
                          <a:ea typeface="Times New Roman"/>
                        </a:rPr>
                        <a:t>продукції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err="1" smtClean="0">
                          <a:latin typeface="Times New Roman"/>
                          <a:ea typeface="Times New Roman"/>
                        </a:rPr>
                        <a:t>Середня</a:t>
                      </a:r>
                      <a:r>
                        <a:rPr lang="ru-RU" sz="1200" b="1" baseline="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200" b="1" baseline="0" dirty="0" err="1" smtClean="0">
                          <a:latin typeface="Times New Roman"/>
                          <a:ea typeface="Times New Roman"/>
                        </a:rPr>
                        <a:t>о</a:t>
                      </a:r>
                      <a:r>
                        <a:rPr lang="ru-RU" sz="1200" b="1" dirty="0" err="1" smtClean="0">
                          <a:latin typeface="Times New Roman"/>
                          <a:ea typeface="Times New Roman"/>
                        </a:rPr>
                        <a:t>птово-відпускна</a:t>
                      </a:r>
                      <a:r>
                        <a:rPr lang="ru-RU" sz="1200" b="1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200" b="1" dirty="0" err="1">
                          <a:latin typeface="Times New Roman"/>
                          <a:ea typeface="Times New Roman"/>
                        </a:rPr>
                        <a:t>ціна</a:t>
                      </a:r>
                      <a:r>
                        <a:rPr lang="ru-RU" sz="1200" b="1" dirty="0" smtClean="0">
                          <a:latin typeface="Times New Roman"/>
                          <a:ea typeface="Times New Roman"/>
                        </a:rPr>
                        <a:t>,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200" b="1" dirty="0" err="1" smtClean="0">
                          <a:latin typeface="Times New Roman"/>
                          <a:ea typeface="Times New Roman"/>
                        </a:rPr>
                        <a:t>грн</a:t>
                      </a:r>
                      <a:r>
                        <a:rPr lang="ru-RU" sz="1200" b="1" dirty="0" smtClean="0">
                          <a:latin typeface="Times New Roman"/>
                          <a:ea typeface="Times New Roman"/>
                        </a:rPr>
                        <a:t>/кг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err="1">
                          <a:latin typeface="Times New Roman"/>
                          <a:ea typeface="Times New Roman"/>
                        </a:rPr>
                        <a:t>Зміна</a:t>
                      </a:r>
                      <a:r>
                        <a:rPr lang="ru-RU" sz="1200" b="1" dirty="0">
                          <a:latin typeface="Times New Roman"/>
                          <a:ea typeface="Times New Roman"/>
                        </a:rPr>
                        <a:t> у % до </a:t>
                      </a:r>
                      <a:r>
                        <a:rPr lang="ru-RU" sz="1200" b="1" dirty="0" err="1">
                          <a:latin typeface="Times New Roman"/>
                          <a:ea typeface="Times New Roman"/>
                        </a:rPr>
                        <a:t>минулого</a:t>
                      </a:r>
                      <a:r>
                        <a:rPr lang="ru-RU" sz="1200" b="1" dirty="0">
                          <a:latin typeface="Times New Roman"/>
                          <a:ea typeface="Times New Roman"/>
                        </a:rPr>
                        <a:t>:</a:t>
                      </a:r>
                      <a:endParaRPr lang="ru-RU" sz="12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3656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err="1" smtClean="0">
                          <a:latin typeface="Times New Roman"/>
                          <a:ea typeface="Times New Roman"/>
                        </a:rPr>
                        <a:t>тижня</a:t>
                      </a:r>
                      <a:endParaRPr lang="ru-RU" sz="1200" b="1" dirty="0" smtClean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err="1" smtClean="0">
                          <a:latin typeface="Times New Roman"/>
                          <a:ea typeface="Times New Roman"/>
                        </a:rPr>
                        <a:t>місяця</a:t>
                      </a:r>
                      <a:endParaRPr lang="ru-RU" sz="1200" b="1" dirty="0" smtClean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smtClean="0">
                          <a:latin typeface="Times New Roman"/>
                          <a:ea typeface="Times New Roman"/>
                        </a:rPr>
                        <a:t>року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2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286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Яловичина 1 категор</a:t>
                      </a:r>
                      <a:r>
                        <a:rPr lang="uk-UA" sz="1400">
                          <a:latin typeface="Times New Roman"/>
                          <a:ea typeface="Times New Roman"/>
                        </a:rPr>
                        <a:t>ії</a:t>
                      </a:r>
                      <a:endParaRPr lang="ru-RU" sz="140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93,0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3,3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286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Свинина 2 категорії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97,0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-3,0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286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Птиця (кури)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50,0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 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0,2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286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Яйця (10 шт.)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26,0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0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uk-UA" sz="1400" dirty="0" smtClean="0">
                          <a:latin typeface="Times New Roman"/>
                          <a:ea typeface="Times New Roman"/>
                        </a:rPr>
                        <a:t> 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103,9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51512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Масло </a:t>
                      </a:r>
                      <a:r>
                        <a:rPr lang="ru-RU" sz="1400" dirty="0" err="1">
                          <a:latin typeface="Times New Roman"/>
                          <a:ea typeface="Times New Roman"/>
                        </a:rPr>
                        <a:t>вершкове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72,5% (</a:t>
                      </a:r>
                      <a:r>
                        <a:rPr lang="ru-RU" sz="1400" dirty="0" err="1">
                          <a:latin typeface="Times New Roman"/>
                          <a:ea typeface="Times New Roman"/>
                        </a:rPr>
                        <a:t>нефасоване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)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156,0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uk-UA" sz="1400" dirty="0" smtClean="0">
                          <a:latin typeface="Times New Roman"/>
                          <a:ea typeface="Times New Roman"/>
                        </a:rPr>
                        <a:t>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20,0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17,8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0716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Молоко 2,5 жирності в плівці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20,5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 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20,6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24,2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286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latin typeface="Times New Roman"/>
                          <a:ea typeface="Times New Roman"/>
                        </a:rPr>
                        <a:t>Олія (фасована)</a:t>
                      </a:r>
                      <a:endParaRPr lang="ru-RU" sz="140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53,5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6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7,2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132,6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0778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latin typeface="Times New Roman"/>
                          <a:ea typeface="Times New Roman"/>
                        </a:rPr>
                        <a:t>Цукор (франко-завод)</a:t>
                      </a:r>
                      <a:endParaRPr lang="ru-RU" sz="140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22,0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  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1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5,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8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101,8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286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uk-UA" sz="1400">
                          <a:latin typeface="Times New Roman"/>
                          <a:ea typeface="Times New Roman"/>
                        </a:rPr>
                        <a:t>Крупа гречана</a:t>
                      </a:r>
                      <a:endParaRPr lang="ru-RU" sz="140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33,0</a:t>
                      </a:r>
                    </a:p>
                  </a:txBody>
                  <a:tcPr marL="43171" marR="4317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43171" marR="4317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 0</a:t>
                      </a:r>
                      <a:endParaRPr lang="ru-RU" sz="140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10,0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118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Картопля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8,5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</a:t>
                      </a: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 smtClean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5,6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  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-1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5,0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118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Капуста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4,5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18,4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uk-UA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0,0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118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Морква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6,8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 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-2,9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-2,9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19,3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286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Буряк столовий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6,9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 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-1,4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-1,4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latin typeface="Times New Roman"/>
                          <a:ea typeface="Times New Roman"/>
                        </a:rPr>
                        <a:t>▲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   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9,5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286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Цибуля ріпчаста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</a:rPr>
                        <a:t>4,0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 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-20,0</a:t>
                      </a:r>
                    </a:p>
                  </a:txBody>
                  <a:tcPr marL="43171" marR="43171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 </a:t>
                      </a:r>
                      <a:r>
                        <a:rPr lang="ru-RU" sz="14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38,5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▼  </a:t>
                      </a:r>
                      <a:r>
                        <a:rPr lang="ru-RU" sz="14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</a:rPr>
                        <a:t>  </a:t>
                      </a:r>
                      <a:r>
                        <a:rPr lang="uk-UA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-</a:t>
                      </a:r>
                      <a:r>
                        <a:rPr lang="ru-RU" sz="14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</a:rPr>
                        <a:t>66,7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43171" marR="43171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16385" name="Rectangle 1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Аспект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293</TotalTime>
  <Words>269</Words>
  <PresentationFormat>Экран (4:3)</PresentationFormat>
  <Paragraphs>134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Аспект</vt:lpstr>
      <vt:lpstr>Слайд 1</vt:lpstr>
      <vt:lpstr>Слайд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Цінова ситуація на ринку зернових та олійних культур  станом на 18.03.2021р.</dc:title>
  <dc:creator>Руденька Людмила Іванівна</dc:creator>
  <cp:lastModifiedBy>liudmyla.rudenka</cp:lastModifiedBy>
  <cp:revision>59</cp:revision>
  <dcterms:created xsi:type="dcterms:W3CDTF">2021-03-19T08:45:15Z</dcterms:created>
  <dcterms:modified xsi:type="dcterms:W3CDTF">2021-04-29T06:03:50Z</dcterms:modified>
</cp:coreProperties>
</file>

<file path=docProps/thumbnail.jpeg>
</file>