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533400"/>
            <a:ext cx="83058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ru-RU" b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dirty="0" smtClean="0">
                <a:latin typeface="Times New Roman"/>
                <a:ea typeface="Times New Roman"/>
              </a:rPr>
              <a:t> на ринку </a:t>
            </a:r>
            <a:r>
              <a:rPr lang="ru-RU" b="1" dirty="0" err="1" smtClean="0">
                <a:latin typeface="Times New Roman"/>
                <a:ea typeface="Times New Roman"/>
              </a:rPr>
              <a:t>зернових</a:t>
            </a:r>
            <a:r>
              <a:rPr lang="ru-RU" b="1" dirty="0" smtClean="0">
                <a:latin typeface="Times New Roman"/>
                <a:ea typeface="Times New Roman"/>
              </a:rPr>
              <a:t> та </a:t>
            </a:r>
            <a:r>
              <a:rPr lang="ru-RU" b="1" dirty="0" err="1" smtClean="0">
                <a:latin typeface="Times New Roman"/>
                <a:ea typeface="Times New Roman"/>
              </a:rPr>
              <a:t>олійних</a:t>
            </a:r>
            <a:r>
              <a:rPr lang="ru-RU" b="1" dirty="0" smtClean="0">
                <a:latin typeface="Times New Roman"/>
                <a:ea typeface="Times New Roman"/>
              </a:rPr>
              <a:t> культур у </a:t>
            </a:r>
            <a:r>
              <a:rPr lang="uk-UA" b="1" dirty="0" smtClean="0">
                <a:latin typeface="Times New Roman"/>
                <a:ea typeface="Times New Roman"/>
              </a:rPr>
              <a:t>Вінницькій області</a:t>
            </a:r>
            <a:endParaRPr lang="ru-RU" dirty="0" smtClean="0"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станом на 25.03.2021р.</a:t>
            </a:r>
            <a:endParaRPr lang="ru-RU" sz="1600" dirty="0" smtClean="0">
              <a:latin typeface="Times New Roman"/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2000" y="1676400"/>
          <a:ext cx="7848599" cy="3939837"/>
        </p:xfrm>
        <a:graphic>
          <a:graphicData uri="http://schemas.openxmlformats.org/drawingml/2006/table">
            <a:tbl>
              <a:tblPr/>
              <a:tblGrid>
                <a:gridCol w="2415411"/>
                <a:gridCol w="1929774"/>
                <a:gridCol w="1208133"/>
                <a:gridCol w="1208133"/>
                <a:gridCol w="1087148"/>
              </a:tblGrid>
              <a:tr h="36198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/тонну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7770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53,9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7670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58,1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7950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90,2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Ячмінь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7650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Соняшник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21500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1,4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15450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81000"/>
            <a:ext cx="71628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i="1" dirty="0" smtClean="0">
                <a:latin typeface="Times New Roman"/>
                <a:ea typeface="Times New Roman"/>
              </a:rPr>
              <a:t> на </a:t>
            </a:r>
            <a:r>
              <a:rPr lang="ru-RU" b="1" i="1" dirty="0" err="1" smtClean="0">
                <a:latin typeface="Times New Roman"/>
                <a:ea typeface="Times New Roman"/>
              </a:rPr>
              <a:t>споживчому</a:t>
            </a:r>
            <a:r>
              <a:rPr lang="ru-RU" b="1" i="1" dirty="0" smtClean="0">
                <a:latin typeface="Times New Roman"/>
                <a:ea typeface="Times New Roman"/>
              </a:rPr>
              <a:t> ринку </a:t>
            </a:r>
            <a:r>
              <a:rPr lang="ru-RU" b="1" i="1" dirty="0" err="1" smtClean="0">
                <a:latin typeface="Times New Roman"/>
                <a:ea typeface="Times New Roman"/>
              </a:rPr>
              <a:t>Вінницької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області</a:t>
            </a:r>
            <a:r>
              <a:rPr lang="ru-RU" b="1" i="1" dirty="0" smtClean="0">
                <a:latin typeface="Times New Roman"/>
                <a:ea typeface="Times New Roman"/>
              </a:rPr>
              <a:t>                                         </a:t>
            </a:r>
            <a:r>
              <a:rPr lang="ru-RU" sz="1600" dirty="0" smtClean="0">
                <a:latin typeface="Times New Roman"/>
                <a:ea typeface="Times New Roman"/>
              </a:rPr>
              <a:t>станом на 25.03.2021р. </a:t>
            </a:r>
            <a:endParaRPr lang="ru-RU" sz="1600" dirty="0">
              <a:latin typeface="Times New Roman"/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14400" y="1295400"/>
          <a:ext cx="7586544" cy="4526838"/>
        </p:xfrm>
        <a:graphic>
          <a:graphicData uri="http://schemas.openxmlformats.org/drawingml/2006/table">
            <a:tbl>
              <a:tblPr/>
              <a:tblGrid>
                <a:gridCol w="2362200"/>
                <a:gridCol w="1676400"/>
                <a:gridCol w="1143000"/>
                <a:gridCol w="1219200"/>
                <a:gridCol w="1185744"/>
              </a:tblGrid>
              <a:tr h="2470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</a:rPr>
                        <a:t>оптово-відпускна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/кг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Свинина 2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Птиця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(кури)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Масло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вершкове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72,5%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нефасоване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130,0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17,0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32,0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37,5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-2,2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-20,8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-1,3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-9,5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12,0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8,3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44,4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</TotalTime>
  <Words>275</Words>
  <PresentationFormat>Экран (4:3)</PresentationFormat>
  <Paragraphs>115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nataliia.kozuliak</cp:lastModifiedBy>
  <cp:revision>29</cp:revision>
  <dcterms:created xsi:type="dcterms:W3CDTF">2021-03-19T08:45:15Z</dcterms:created>
  <dcterms:modified xsi:type="dcterms:W3CDTF">2021-03-26T08:07:24Z</dcterms:modified>
</cp:coreProperties>
</file>