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4" r:id="rId2"/>
    <p:sldId id="275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576" autoAdjust="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5/12/2021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5/12/2021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5/12/2021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5/12/2021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5/12/2021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5/12/2021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5/12/2021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5/12/2021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81000" y="609599"/>
          <a:ext cx="8382000" cy="5484371"/>
        </p:xfrm>
        <a:graphic>
          <a:graphicData uri="http://schemas.openxmlformats.org/drawingml/2006/table">
            <a:tbl>
              <a:tblPr/>
              <a:tblGrid>
                <a:gridCol w="2472114"/>
                <a:gridCol w="2099089"/>
                <a:gridCol w="1314132"/>
                <a:gridCol w="1314132"/>
                <a:gridCol w="1182533"/>
              </a:tblGrid>
              <a:tr h="1052180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Цінова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ситуація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на ринку </a:t>
                      </a: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зернових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та </a:t>
                      </a: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олійних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культур </a:t>
                      </a:r>
                      <a:r>
                        <a:rPr lang="ru-RU" sz="1800" b="1" i="1" dirty="0" smtClean="0">
                          <a:latin typeface="Times New Roman"/>
                          <a:ea typeface="Times New Roman"/>
                        </a:rPr>
                        <a:t> у</a:t>
                      </a:r>
                      <a:r>
                        <a:rPr lang="uk-UA" sz="1800" b="1" i="1" dirty="0" smtClean="0">
                          <a:latin typeface="Times New Roman"/>
                          <a:ea typeface="Times New Roman"/>
                        </a:rPr>
                        <a:t> Вінницькій області</a:t>
                      </a:r>
                      <a:endParaRPr lang="ru-RU" sz="1800" b="1" i="1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latin typeface="Times New Roman"/>
                          <a:ea typeface="Times New Roman"/>
                        </a:rPr>
                        <a:t>станом на </a:t>
                      </a:r>
                      <a:r>
                        <a:rPr lang="ru-RU" sz="1600" i="1" dirty="0" smtClean="0">
                          <a:latin typeface="Times New Roman"/>
                          <a:ea typeface="Times New Roman"/>
                        </a:rPr>
                        <a:t>13.05.2021р.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400" dirty="0" smtClean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3718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Види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продукції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Середньозважена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закупівельна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ціна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ru-RU" sz="1400" b="1" dirty="0" err="1" smtClean="0">
                          <a:latin typeface="Times New Roman"/>
                          <a:ea typeface="Times New Roman"/>
                        </a:rPr>
                        <a:t>грн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/тонну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400" b="1" dirty="0" smtClean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Зміна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 у % до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минулого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: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97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latin typeface="Times New Roman"/>
                          <a:ea typeface="Times New Roman"/>
                        </a:rPr>
                        <a:t>тижня</a:t>
                      </a:r>
                      <a:endParaRPr lang="ru-RU" sz="1400" b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latin typeface="Times New Roman"/>
                          <a:ea typeface="Times New Roman"/>
                        </a:rPr>
                        <a:t>місяця</a:t>
                      </a:r>
                      <a:endParaRPr lang="ru-RU" sz="1400" b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року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4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Пшениця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3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класу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7150,0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10,0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20,6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4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Пшениця 4 класу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7050,0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9,3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23,3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4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Кукурудза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7900,0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-1,0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7,5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65,3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4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Ячмінь 3 класу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6700,0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-1,0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5,5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52,3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4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Соняшник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22300,0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-1,0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12,6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112,4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4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Соя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18500,0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21,3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77,4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57199" y="381003"/>
          <a:ext cx="8229600" cy="5881432"/>
        </p:xfrm>
        <a:graphic>
          <a:graphicData uri="http://schemas.openxmlformats.org/drawingml/2006/table">
            <a:tbl>
              <a:tblPr/>
              <a:tblGrid>
                <a:gridCol w="2133601"/>
                <a:gridCol w="1676400"/>
                <a:gridCol w="1524000"/>
                <a:gridCol w="1447800"/>
                <a:gridCol w="1219200"/>
                <a:gridCol w="228599"/>
              </a:tblGrid>
              <a:tr h="912253">
                <a:tc gridSpan="6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Цінова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ситуація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на </a:t>
                      </a: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споживчому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ринку </a:t>
                      </a:r>
                      <a:r>
                        <a:rPr lang="ru-RU" sz="1800" b="1" i="1" dirty="0" smtClean="0">
                          <a:latin typeface="Times New Roman"/>
                          <a:ea typeface="Times New Roman"/>
                        </a:rPr>
                        <a:t>у </a:t>
                      </a:r>
                      <a:r>
                        <a:rPr lang="ru-RU" sz="1800" b="1" i="1" dirty="0" err="1" smtClean="0">
                          <a:latin typeface="Times New Roman"/>
                          <a:ea typeface="Times New Roman"/>
                        </a:rPr>
                        <a:t>Вінницькій</a:t>
                      </a:r>
                      <a:r>
                        <a:rPr lang="ru-RU" sz="1800" b="1" i="1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b="1" i="1" dirty="0" err="1" smtClean="0">
                          <a:latin typeface="Times New Roman"/>
                          <a:ea typeface="Times New Roman"/>
                        </a:rPr>
                        <a:t>області</a:t>
                      </a:r>
                      <a:r>
                        <a:rPr lang="ru-RU" sz="1800" b="1" i="1" dirty="0" smtClean="0">
                          <a:latin typeface="Times New Roman"/>
                          <a:ea typeface="Times New Roman"/>
                        </a:rPr>
                        <a:t>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dirty="0" smtClean="0">
                          <a:latin typeface="Times New Roman"/>
                          <a:ea typeface="Times New Roman"/>
                        </a:rPr>
                        <a:t>станом </a:t>
                      </a:r>
                      <a:r>
                        <a:rPr lang="ru-RU" sz="1600" b="0" i="1" dirty="0">
                          <a:latin typeface="Times New Roman"/>
                          <a:ea typeface="Times New Roman"/>
                        </a:rPr>
                        <a:t>на 13.05.2021р.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900" dirty="0" smtClean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1461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Види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продукції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 smtClean="0">
                          <a:latin typeface="Times New Roman"/>
                          <a:ea typeface="Times New Roman"/>
                        </a:rPr>
                        <a:t>Середня</a:t>
                      </a:r>
                      <a:r>
                        <a:rPr lang="ru-RU" sz="1200" b="1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b="1" baseline="0" dirty="0" err="1" smtClean="0">
                          <a:latin typeface="Times New Roman"/>
                          <a:ea typeface="Times New Roman"/>
                        </a:rPr>
                        <a:t>о</a:t>
                      </a:r>
                      <a:r>
                        <a:rPr lang="ru-RU" sz="1200" b="1" dirty="0" err="1" smtClean="0">
                          <a:latin typeface="Times New Roman"/>
                          <a:ea typeface="Times New Roman"/>
                        </a:rPr>
                        <a:t>птово-відпускна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ціна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, </a:t>
                      </a:r>
                      <a:endParaRPr lang="ru-RU" sz="1200" b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 smtClean="0">
                          <a:latin typeface="Times New Roman"/>
                          <a:ea typeface="Times New Roman"/>
                        </a:rPr>
                        <a:t>грн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/кг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Зміна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 у % до </a:t>
                      </a: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минулого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: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02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 smtClean="0">
                          <a:latin typeface="Times New Roman"/>
                          <a:ea typeface="Times New Roman"/>
                        </a:rPr>
                        <a:t>тижня</a:t>
                      </a:r>
                      <a:endParaRPr lang="ru-RU" sz="1200" b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 smtClean="0">
                          <a:latin typeface="Times New Roman"/>
                          <a:ea typeface="Times New Roman"/>
                        </a:rPr>
                        <a:t>місяця</a:t>
                      </a:r>
                      <a:endParaRPr lang="ru-RU" sz="1200" b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року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71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Яловичина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1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категор</a:t>
                      </a:r>
                      <a:r>
                        <a:rPr lang="uk-UA" sz="1400" dirty="0" err="1">
                          <a:latin typeface="Times New Roman"/>
                          <a:ea typeface="Times New Roman"/>
                        </a:rPr>
                        <a:t>ії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103,7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11,5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11,5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15,2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Свинина 2 категорії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85,5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  -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11,9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baseline="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11,9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14,5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14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Птиця (кури)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53,4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6,8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6,8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14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Яйця (10 шт.)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25,0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  -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3,8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58,7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40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Масло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вершкове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72,5% (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нефасоване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)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166,0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  6,4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6,4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25,4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29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Молоко 2,5 жирності в плівці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21,4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4,4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25,9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29,7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14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Олія (фасована)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46,5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13,1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13,1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102,2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78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Цукор (франко-завод)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19,5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11,4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-55,7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78,9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14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Крупа гречана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33,0</a:t>
                      </a:r>
                    </a:p>
                  </a:txBody>
                  <a:tcPr marL="42940" marR="429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2940" marR="429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uk-UA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14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Картопля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8,5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5,6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uk-UA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14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Капуста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5,5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10,0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22,2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5,8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14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Морква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8,0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14,3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14,3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37,9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14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Буряк столовий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7,0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12,9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14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Цибуля ріпчаста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5,5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22,2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55,3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356</TotalTime>
  <Words>260</Words>
  <PresentationFormat>Экран (4:3)</PresentationFormat>
  <Paragraphs>134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Аспект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Цінова ситуація на ринку зернових та олійних культур  станом на 18.03.2021р.</dc:title>
  <dc:creator>Руденька Людмила Іванівна</dc:creator>
  <cp:lastModifiedBy>liudmyla.rudenka</cp:lastModifiedBy>
  <cp:revision>66</cp:revision>
  <dcterms:created xsi:type="dcterms:W3CDTF">2021-03-19T08:45:15Z</dcterms:created>
  <dcterms:modified xsi:type="dcterms:W3CDTF">2021-05-12T08:48:00Z</dcterms:modified>
</cp:coreProperties>
</file>