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69" r:id="rId2"/>
    <p:sldId id="268" r:id="rId3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 autoAdjust="0"/>
    <p:restoredTop sz="94576" autoAdjust="0"/>
  </p:normalViewPr>
  <p:slideViewPr>
    <p:cSldViewPr>
      <p:cViewPr varScale="1">
        <p:scale>
          <a:sx n="106" d="100"/>
          <a:sy n="106" d="100"/>
        </p:scale>
        <p:origin x="-420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4/9/2021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4/9/2021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4/9/2021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4/9/2021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4/9/2021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4/9/2021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4/9/2021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4/9/2021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4/9/2021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4/9/2021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4/9/2021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7EAF463A-BC7C-46EE-9F1E-7F377CCA4891}" type="datetimeFigureOut">
              <a:rPr lang="en-US" smtClean="0"/>
              <a:pPr/>
              <a:t>4/9/2021</a:t>
            </a:fld>
            <a:endParaRPr lang="en-US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533400" y="685798"/>
          <a:ext cx="8077200" cy="5257803"/>
        </p:xfrm>
        <a:graphic>
          <a:graphicData uri="http://schemas.openxmlformats.org/drawingml/2006/table">
            <a:tbl>
              <a:tblPr/>
              <a:tblGrid>
                <a:gridCol w="2485764"/>
                <a:gridCol w="1985981"/>
                <a:gridCol w="1243321"/>
                <a:gridCol w="1243321"/>
                <a:gridCol w="1118813"/>
              </a:tblGrid>
              <a:tr h="1282243">
                <a:tc gridSpan="5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="1" i="1" dirty="0" err="1">
                          <a:latin typeface="Times New Roman"/>
                          <a:ea typeface="Times New Roman"/>
                        </a:rPr>
                        <a:t>Цінова</a:t>
                      </a:r>
                      <a:r>
                        <a:rPr lang="ru-RU" sz="1800" b="1" i="1" dirty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800" b="1" i="1" dirty="0" err="1">
                          <a:latin typeface="Times New Roman"/>
                          <a:ea typeface="Times New Roman"/>
                        </a:rPr>
                        <a:t>ситуація</a:t>
                      </a:r>
                      <a:r>
                        <a:rPr lang="ru-RU" sz="1800" b="1" i="1" dirty="0">
                          <a:latin typeface="Times New Roman"/>
                          <a:ea typeface="Times New Roman"/>
                        </a:rPr>
                        <a:t> на ринку </a:t>
                      </a:r>
                      <a:r>
                        <a:rPr lang="ru-RU" sz="1800" b="1" i="1" dirty="0" err="1">
                          <a:latin typeface="Times New Roman"/>
                          <a:ea typeface="Times New Roman"/>
                        </a:rPr>
                        <a:t>зернових</a:t>
                      </a:r>
                      <a:r>
                        <a:rPr lang="ru-RU" sz="1800" b="1" i="1" dirty="0">
                          <a:latin typeface="Times New Roman"/>
                          <a:ea typeface="Times New Roman"/>
                        </a:rPr>
                        <a:t> та </a:t>
                      </a:r>
                      <a:r>
                        <a:rPr lang="ru-RU" sz="1800" b="1" i="1" dirty="0" err="1">
                          <a:latin typeface="Times New Roman"/>
                          <a:ea typeface="Times New Roman"/>
                        </a:rPr>
                        <a:t>олійних</a:t>
                      </a:r>
                      <a:r>
                        <a:rPr lang="ru-RU" sz="1800" b="1" i="1" dirty="0">
                          <a:latin typeface="Times New Roman"/>
                          <a:ea typeface="Times New Roman"/>
                        </a:rPr>
                        <a:t> культур </a:t>
                      </a:r>
                      <a:r>
                        <a:rPr lang="ru-RU" sz="1800" b="1" i="1" dirty="0" smtClean="0">
                          <a:latin typeface="Times New Roman"/>
                          <a:ea typeface="Times New Roman"/>
                        </a:rPr>
                        <a:t> у</a:t>
                      </a:r>
                      <a:r>
                        <a:rPr lang="uk-UA" sz="1800" b="1" i="1" dirty="0" smtClean="0">
                          <a:latin typeface="Times New Roman"/>
                          <a:ea typeface="Times New Roman"/>
                        </a:rPr>
                        <a:t> Вінницькій області</a:t>
                      </a:r>
                      <a:endParaRPr lang="ru-RU" sz="1800" dirty="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i="1" dirty="0">
                          <a:latin typeface="Times New Roman"/>
                          <a:ea typeface="Times New Roman"/>
                        </a:rPr>
                        <a:t>станом на </a:t>
                      </a:r>
                      <a:r>
                        <a:rPr lang="ru-RU" sz="1600" i="1" dirty="0" smtClean="0">
                          <a:latin typeface="Times New Roman"/>
                          <a:ea typeface="Times New Roman"/>
                        </a:rPr>
                        <a:t>08.04.2021р.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600" dirty="0" smtClean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11072"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err="1">
                          <a:latin typeface="Times New Roman"/>
                          <a:ea typeface="Times New Roman"/>
                        </a:rPr>
                        <a:t>Види</a:t>
                      </a:r>
                      <a:r>
                        <a:rPr lang="ru-RU" sz="1200" b="1" dirty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200" b="1" dirty="0" err="1">
                          <a:latin typeface="Times New Roman"/>
                          <a:ea typeface="Times New Roman"/>
                        </a:rPr>
                        <a:t>продукції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err="1" smtClean="0">
                          <a:latin typeface="Times New Roman"/>
                          <a:ea typeface="Times New Roman"/>
                        </a:rPr>
                        <a:t>Середньозважена</a:t>
                      </a:r>
                      <a:r>
                        <a:rPr lang="ru-RU" sz="1200" b="1" dirty="0" smtClean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200" b="1" dirty="0" err="1" smtClean="0">
                          <a:latin typeface="Times New Roman"/>
                          <a:ea typeface="Times New Roman"/>
                        </a:rPr>
                        <a:t>закупівельна</a:t>
                      </a:r>
                      <a:r>
                        <a:rPr lang="ru-RU" sz="1200" b="1" dirty="0" smtClean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200" b="1" dirty="0" err="1" smtClean="0">
                          <a:latin typeface="Times New Roman"/>
                          <a:ea typeface="Times New Roman"/>
                        </a:rPr>
                        <a:t>ціна</a:t>
                      </a:r>
                      <a:r>
                        <a:rPr lang="ru-RU" sz="1200" b="1" dirty="0" smtClean="0">
                          <a:latin typeface="Times New Roman"/>
                          <a:ea typeface="Times New Roman"/>
                        </a:rPr>
                        <a:t>, </a:t>
                      </a:r>
                      <a:r>
                        <a:rPr lang="ru-RU" sz="1200" b="1" dirty="0" err="1" smtClean="0">
                          <a:latin typeface="Times New Roman"/>
                          <a:ea typeface="Times New Roman"/>
                        </a:rPr>
                        <a:t>грн</a:t>
                      </a:r>
                      <a:r>
                        <a:rPr lang="ru-RU" sz="1200" b="1" dirty="0" smtClean="0">
                          <a:latin typeface="Times New Roman"/>
                          <a:ea typeface="Times New Roman"/>
                        </a:rPr>
                        <a:t>/тонну</a:t>
                      </a:r>
                      <a:endParaRPr lang="ru-RU" sz="20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err="1">
                          <a:latin typeface="Times New Roman"/>
                          <a:ea typeface="Times New Roman"/>
                        </a:rPr>
                        <a:t>Зміна</a:t>
                      </a:r>
                      <a:r>
                        <a:rPr lang="ru-RU" sz="1200" b="1" dirty="0">
                          <a:latin typeface="Times New Roman"/>
                          <a:ea typeface="Times New Roman"/>
                        </a:rPr>
                        <a:t> у % до </a:t>
                      </a:r>
                      <a:r>
                        <a:rPr lang="ru-RU" sz="1200" b="1" dirty="0" err="1">
                          <a:latin typeface="Times New Roman"/>
                          <a:ea typeface="Times New Roman"/>
                        </a:rPr>
                        <a:t>минулого</a:t>
                      </a:r>
                      <a:r>
                        <a:rPr lang="ru-RU" sz="1200" b="1" dirty="0">
                          <a:latin typeface="Times New Roman"/>
                          <a:ea typeface="Times New Roman"/>
                        </a:rPr>
                        <a:t>: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6667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 err="1">
                          <a:latin typeface="Times New Roman"/>
                          <a:ea typeface="Times New Roman"/>
                        </a:rPr>
                        <a:t>тижня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 err="1">
                          <a:latin typeface="Times New Roman"/>
                          <a:ea typeface="Times New Roman"/>
                        </a:rPr>
                        <a:t>місяця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latin typeface="Times New Roman"/>
                          <a:ea typeface="Times New Roman"/>
                        </a:rPr>
                        <a:t>року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963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err="1">
                          <a:latin typeface="Times New Roman"/>
                          <a:ea typeface="Times New Roman"/>
                        </a:rPr>
                        <a:t>Пшениця</a:t>
                      </a: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 3 </a:t>
                      </a:r>
                      <a:r>
                        <a:rPr lang="ru-RU" sz="1400" dirty="0" err="1">
                          <a:latin typeface="Times New Roman"/>
                          <a:ea typeface="Times New Roman"/>
                        </a:rPr>
                        <a:t>класу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</a:rPr>
                        <a:t>6850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400" dirty="0" smtClean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</a:rPr>
                        <a:t>▼     </a:t>
                      </a:r>
                      <a:r>
                        <a:rPr lang="ru-RU" sz="14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-11,8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</a:rPr>
                        <a:t>▼  </a:t>
                      </a:r>
                      <a:r>
                        <a:rPr lang="ru-RU" sz="1400" dirty="0" smtClean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</a:rPr>
                        <a:t>   </a:t>
                      </a:r>
                      <a:r>
                        <a:rPr lang="uk-UA" sz="14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-</a:t>
                      </a:r>
                      <a:r>
                        <a:rPr lang="ru-RU" sz="14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5,4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▲   </a:t>
                      </a:r>
                      <a:r>
                        <a:rPr lang="ru-RU" sz="1400" dirty="0" smtClean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   </a:t>
                      </a:r>
                      <a:r>
                        <a:rPr lang="ru-RU" sz="14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46,1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963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err="1">
                          <a:latin typeface="Times New Roman"/>
                          <a:ea typeface="Times New Roman"/>
                        </a:rPr>
                        <a:t>Пшениця</a:t>
                      </a: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 4 </a:t>
                      </a:r>
                      <a:r>
                        <a:rPr lang="ru-RU" sz="1400" dirty="0" err="1">
                          <a:latin typeface="Times New Roman"/>
                          <a:ea typeface="Times New Roman"/>
                        </a:rPr>
                        <a:t>класу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</a:rPr>
                        <a:t>6700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400" dirty="0" smtClean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</a:rPr>
                        <a:t>▼     </a:t>
                      </a:r>
                      <a:r>
                        <a:rPr lang="ru-RU" sz="14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-12,7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</a:rPr>
                        <a:t>▼  </a:t>
                      </a:r>
                      <a:r>
                        <a:rPr lang="ru-RU" sz="1400" dirty="0" smtClean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</a:rPr>
                        <a:t>   </a:t>
                      </a:r>
                      <a:r>
                        <a:rPr lang="uk-UA" sz="14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-</a:t>
                      </a:r>
                      <a:r>
                        <a:rPr lang="ru-RU" sz="14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5,5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▲  </a:t>
                      </a:r>
                      <a:r>
                        <a:rPr lang="ru-RU" sz="1400" dirty="0" smtClean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    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48,4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963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err="1">
                          <a:latin typeface="Times New Roman"/>
                          <a:ea typeface="Times New Roman"/>
                        </a:rPr>
                        <a:t>Кукурудза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</a:rPr>
                        <a:t>7550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</a:rPr>
                        <a:t>▼</a:t>
                      </a:r>
                      <a:r>
                        <a:rPr lang="ru-RU" sz="1400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  </a:t>
                      </a:r>
                      <a:r>
                        <a:rPr lang="ru-RU" sz="1400" dirty="0" smtClean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    </a:t>
                      </a:r>
                      <a:r>
                        <a:rPr lang="ru-RU" sz="14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-3,8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▲ </a:t>
                      </a:r>
                      <a:r>
                        <a:rPr lang="ru-RU" sz="1400" baseline="0" dirty="0" smtClean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  </a:t>
                      </a:r>
                      <a:r>
                        <a:rPr lang="ru-RU" sz="1400" dirty="0" smtClean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  </a:t>
                      </a:r>
                      <a:r>
                        <a:rPr lang="ru-RU" sz="14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10,3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▲  </a:t>
                      </a:r>
                      <a:r>
                        <a:rPr lang="ru-RU" sz="1400" dirty="0" smtClean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    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83,4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963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err="1">
                          <a:latin typeface="Times New Roman"/>
                          <a:ea typeface="Times New Roman"/>
                        </a:rPr>
                        <a:t>Ячмінь</a:t>
                      </a: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 3 </a:t>
                      </a:r>
                      <a:r>
                        <a:rPr lang="ru-RU" sz="1400" dirty="0" err="1">
                          <a:latin typeface="Times New Roman"/>
                          <a:ea typeface="Times New Roman"/>
                        </a:rPr>
                        <a:t>класу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</a:rPr>
                        <a:t>7080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</a:rPr>
                        <a:t>▼</a:t>
                      </a:r>
                      <a:r>
                        <a:rPr lang="ru-RU" sz="1400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  </a:t>
                      </a:r>
                      <a:r>
                        <a:rPr lang="ru-RU" sz="1400" dirty="0" smtClean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    </a:t>
                      </a:r>
                      <a:r>
                        <a:rPr lang="ru-RU" sz="14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-1,0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▲    </a:t>
                      </a:r>
                      <a:r>
                        <a:rPr lang="ru-RU" sz="1400" dirty="0" smtClean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  </a:t>
                      </a:r>
                      <a:r>
                        <a:rPr lang="ru-RU" sz="14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1,0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▲   </a:t>
                      </a:r>
                      <a:r>
                        <a:rPr lang="ru-RU" sz="1400" dirty="0" smtClean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   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74,4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963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err="1">
                          <a:latin typeface="Times New Roman"/>
                          <a:ea typeface="Times New Roman"/>
                        </a:rPr>
                        <a:t>Соняшник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20500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  0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▲ </a:t>
                      </a:r>
                      <a:r>
                        <a:rPr lang="ru-RU" sz="1400" dirty="0" smtClean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     </a:t>
                      </a:r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2,5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▲   </a:t>
                      </a:r>
                      <a:r>
                        <a:rPr lang="ru-RU" sz="1400" dirty="0" smtClean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  </a:t>
                      </a:r>
                      <a:r>
                        <a:rPr lang="uk-UA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11,3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963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Соя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</a:rPr>
                        <a:t>15450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</a:rPr>
                        <a:t>▼  </a:t>
                      </a:r>
                      <a:r>
                        <a:rPr lang="ru-RU" sz="1400" dirty="0" smtClean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</a:rPr>
                        <a:t>   </a:t>
                      </a:r>
                      <a:r>
                        <a:rPr lang="uk-UA" sz="14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-</a:t>
                      </a:r>
                      <a:r>
                        <a:rPr lang="ru-RU" sz="14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9,7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▲   </a:t>
                      </a:r>
                      <a:r>
                        <a:rPr lang="ru-RU" sz="1400" dirty="0" smtClean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   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62,6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685799" y="1295399"/>
          <a:ext cx="8001000" cy="4627653"/>
        </p:xfrm>
        <a:graphic>
          <a:graphicData uri="http://schemas.openxmlformats.org/drawingml/2006/table">
            <a:tbl>
              <a:tblPr/>
              <a:tblGrid>
                <a:gridCol w="2077183"/>
                <a:gridCol w="1615586"/>
                <a:gridCol w="1461721"/>
                <a:gridCol w="1461721"/>
                <a:gridCol w="1307855"/>
                <a:gridCol w="76934"/>
              </a:tblGrid>
              <a:tr h="260459">
                <a:tc gridSpan="6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600" dirty="0">
                        <a:latin typeface="Times New Roman"/>
                        <a:ea typeface="Times New Roman"/>
                      </a:endParaRPr>
                    </a:p>
                  </a:txBody>
                  <a:tcPr marL="43157" marR="4315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95344"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err="1">
                          <a:latin typeface="Times New Roman"/>
                          <a:ea typeface="Times New Roman"/>
                        </a:rPr>
                        <a:t>Види</a:t>
                      </a:r>
                      <a:r>
                        <a:rPr lang="ru-RU" sz="1200" b="1" dirty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200" b="1" dirty="0" err="1">
                          <a:latin typeface="Times New Roman"/>
                          <a:ea typeface="Times New Roman"/>
                        </a:rPr>
                        <a:t>продукції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43157" marR="431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err="1" smtClean="0">
                          <a:latin typeface="Times New Roman"/>
                          <a:ea typeface="Times New Roman"/>
                        </a:rPr>
                        <a:t>Середня</a:t>
                      </a:r>
                      <a:r>
                        <a:rPr lang="ru-RU" sz="1200" b="1" dirty="0" smtClean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200" b="1" dirty="0" err="1" smtClean="0">
                          <a:latin typeface="Times New Roman"/>
                          <a:ea typeface="Times New Roman"/>
                        </a:rPr>
                        <a:t>оптово-відпускна</a:t>
                      </a:r>
                      <a:r>
                        <a:rPr lang="ru-RU" sz="1200" b="1" dirty="0" smtClean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200" b="1" dirty="0" err="1" smtClean="0">
                          <a:latin typeface="Times New Roman"/>
                          <a:ea typeface="Times New Roman"/>
                        </a:rPr>
                        <a:t>ціна</a:t>
                      </a:r>
                      <a:r>
                        <a:rPr lang="ru-RU" sz="1200" b="1" dirty="0" smtClean="0">
                          <a:latin typeface="Times New Roman"/>
                          <a:ea typeface="Times New Roman"/>
                        </a:rPr>
                        <a:t>, </a:t>
                      </a:r>
                      <a:r>
                        <a:rPr lang="ru-RU" sz="1200" b="1" dirty="0" err="1" smtClean="0">
                          <a:latin typeface="Times New Roman"/>
                          <a:ea typeface="Times New Roman"/>
                        </a:rPr>
                        <a:t>грн</a:t>
                      </a:r>
                      <a:r>
                        <a:rPr lang="ru-RU" sz="1200" b="1" dirty="0" smtClean="0">
                          <a:latin typeface="Times New Roman"/>
                          <a:ea typeface="Times New Roman"/>
                        </a:rPr>
                        <a:t>/кг</a:t>
                      </a:r>
                      <a:endParaRPr lang="ru-RU" sz="2000" dirty="0">
                        <a:latin typeface="Times New Roman"/>
                        <a:ea typeface="Times New Roman"/>
                      </a:endParaRPr>
                    </a:p>
                  </a:txBody>
                  <a:tcPr marL="43157" marR="431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</a:rPr>
                        <a:t>Зміна у % до минулого: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43157" marR="431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1896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</a:rPr>
                        <a:t>тижня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43157" marR="431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</a:rPr>
                        <a:t>місяця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43157" marR="431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</a:rPr>
                        <a:t>року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43157" marR="431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798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err="1">
                          <a:latin typeface="Times New Roman"/>
                          <a:ea typeface="Times New Roman"/>
                        </a:rPr>
                        <a:t>Яловичина</a:t>
                      </a: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 1 </a:t>
                      </a:r>
                      <a:r>
                        <a:rPr lang="ru-RU" sz="1400" dirty="0" err="1">
                          <a:latin typeface="Times New Roman"/>
                          <a:ea typeface="Times New Roman"/>
                        </a:rPr>
                        <a:t>категор</a:t>
                      </a:r>
                      <a:r>
                        <a:rPr lang="uk-UA" sz="1400" dirty="0" err="1">
                          <a:latin typeface="Times New Roman"/>
                          <a:ea typeface="Times New Roman"/>
                        </a:rPr>
                        <a:t>ії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43157" marR="431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93,0</a:t>
                      </a:r>
                    </a:p>
                  </a:txBody>
                  <a:tcPr marL="43157" marR="431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 0</a:t>
                      </a:r>
                    </a:p>
                  </a:txBody>
                  <a:tcPr marL="43157" marR="431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▲    </a:t>
                      </a:r>
                      <a:r>
                        <a:rPr lang="ru-RU" sz="1400" dirty="0" smtClean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     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</a:rPr>
                        <a:t>1,1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43157" marR="431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▲     </a:t>
                      </a:r>
                      <a:r>
                        <a:rPr lang="ru-RU" sz="1400" dirty="0" smtClean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     </a:t>
                      </a: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3,3</a:t>
                      </a:r>
                    </a:p>
                  </a:txBody>
                  <a:tcPr marL="43157" marR="431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798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Свинина 2 </a:t>
                      </a:r>
                      <a:r>
                        <a:rPr lang="ru-RU" sz="1400" dirty="0" err="1">
                          <a:latin typeface="Times New Roman"/>
                          <a:ea typeface="Times New Roman"/>
                        </a:rPr>
                        <a:t>категорії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43157" marR="431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97,0</a:t>
                      </a:r>
                    </a:p>
                  </a:txBody>
                  <a:tcPr marL="43157" marR="431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 0</a:t>
                      </a:r>
                    </a:p>
                  </a:txBody>
                  <a:tcPr marL="43157" marR="431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▲    </a:t>
                      </a:r>
                      <a:r>
                        <a:rPr lang="ru-RU" sz="1400" dirty="0" smtClean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     </a:t>
                      </a: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2,1</a:t>
                      </a:r>
                    </a:p>
                  </a:txBody>
                  <a:tcPr marL="43157" marR="431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</a:rPr>
                        <a:t>▼     </a:t>
                      </a:r>
                      <a:r>
                        <a:rPr lang="ru-RU" sz="1400" dirty="0" smtClean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</a:rPr>
                        <a:t>    </a:t>
                      </a:r>
                      <a:r>
                        <a:rPr lang="uk-UA" sz="14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-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3</a:t>
                      </a:r>
                      <a:r>
                        <a:rPr lang="uk-UA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,0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43157" marR="431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796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Птиця (кури)</a:t>
                      </a:r>
                    </a:p>
                  </a:txBody>
                  <a:tcPr marL="43157" marR="431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50,0</a:t>
                      </a:r>
                    </a:p>
                  </a:txBody>
                  <a:tcPr marL="43157" marR="431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 0</a:t>
                      </a:r>
                    </a:p>
                  </a:txBody>
                  <a:tcPr marL="43157" marR="431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  0</a:t>
                      </a:r>
                    </a:p>
                  </a:txBody>
                  <a:tcPr marL="43157" marR="431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▲  </a:t>
                      </a:r>
                      <a:r>
                        <a:rPr lang="ru-RU" sz="1400" dirty="0" smtClean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        </a:t>
                      </a:r>
                      <a:r>
                        <a:rPr lang="uk-UA" sz="14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0,2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43157" marR="431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796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Яйця (10 шт.)</a:t>
                      </a:r>
                    </a:p>
                  </a:txBody>
                  <a:tcPr marL="43157" marR="431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26,0</a:t>
                      </a:r>
                    </a:p>
                  </a:txBody>
                  <a:tcPr marL="43157" marR="431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 0</a:t>
                      </a:r>
                    </a:p>
                  </a:txBody>
                  <a:tcPr marL="43157" marR="431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▲    </a:t>
                      </a:r>
                      <a:r>
                        <a:rPr lang="ru-RU" sz="1400" dirty="0" smtClean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     </a:t>
                      </a: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4,0</a:t>
                      </a:r>
                    </a:p>
                  </a:txBody>
                  <a:tcPr marL="43157" marR="431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▲       </a:t>
                      </a:r>
                      <a:r>
                        <a:rPr lang="uk-UA" sz="14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103,9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43157" marR="431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7232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Масло вершкове 72,5% (нефасоване)</a:t>
                      </a:r>
                    </a:p>
                  </a:txBody>
                  <a:tcPr marL="43157" marR="431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</a:rPr>
                        <a:t>156,0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43157" marR="431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▲       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</a:rPr>
                        <a:t>20,0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43157" marR="431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▲  </a:t>
                      </a:r>
                      <a:r>
                        <a:rPr lang="ru-RU" sz="1400" dirty="0" smtClean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       </a:t>
                      </a:r>
                      <a:r>
                        <a:rPr lang="uk-UA" sz="14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0,1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43157" marR="431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▲     </a:t>
                      </a:r>
                      <a:r>
                        <a:rPr lang="ru-RU" sz="1400" smtClean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    </a:t>
                      </a:r>
                      <a:r>
                        <a:rPr lang="uk-UA" sz="14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1,0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43157" marR="431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6276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Молоко 2,5 жирності в плівці</a:t>
                      </a:r>
                    </a:p>
                  </a:txBody>
                  <a:tcPr marL="43157" marR="431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17,0</a:t>
                      </a:r>
                    </a:p>
                  </a:txBody>
                  <a:tcPr marL="43157" marR="431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 0</a:t>
                      </a:r>
                    </a:p>
                  </a:txBody>
                  <a:tcPr marL="43157" marR="431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</a:rPr>
                        <a:t>▼  </a:t>
                      </a:r>
                      <a:r>
                        <a:rPr lang="ru-RU" sz="1400" dirty="0" smtClean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</a:rPr>
                        <a:t>     </a:t>
                      </a:r>
                      <a:r>
                        <a:rPr lang="uk-UA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-1,9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43157" marR="431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▲   </a:t>
                      </a:r>
                      <a:r>
                        <a:rPr lang="ru-RU" sz="1400" dirty="0" smtClean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      </a:t>
                      </a: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3,0</a:t>
                      </a:r>
                    </a:p>
                  </a:txBody>
                  <a:tcPr marL="43157" marR="431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805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Times New Roman"/>
                        </a:rPr>
                        <a:t>Олія (фасована)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43157" marR="431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</a:rPr>
                        <a:t>53,5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43157" marR="431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▲       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</a:rPr>
                        <a:t>67,2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43157" marR="431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▲   </a:t>
                      </a:r>
                      <a:r>
                        <a:rPr lang="ru-RU" sz="1400" dirty="0" smtClean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      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6,7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43157" marR="431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▲    </a:t>
                      </a:r>
                      <a:r>
                        <a:rPr lang="ru-RU" sz="1400" dirty="0" smtClean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    </a:t>
                      </a:r>
                      <a:r>
                        <a:rPr lang="ru-RU" sz="14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39,1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43157" marR="431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798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Times New Roman"/>
                        </a:rPr>
                        <a:t>Цукор (франко-завод)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43157" marR="431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</a:rPr>
                        <a:t>22,0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43157" marR="431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▲      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</a:rPr>
                        <a:t>15,8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43157" marR="431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▲   </a:t>
                      </a:r>
                      <a:r>
                        <a:rPr lang="ru-RU" sz="1400" dirty="0" smtClean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      </a:t>
                      </a:r>
                      <a:r>
                        <a:rPr lang="uk-UA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5,6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43157" marR="431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▲   </a:t>
                      </a:r>
                      <a:r>
                        <a:rPr lang="ru-RU" sz="1400" dirty="0" smtClean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     </a:t>
                      </a:r>
                      <a:r>
                        <a:rPr lang="uk-UA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74,3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43157" marR="431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805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Times New Roman"/>
                        </a:rPr>
                        <a:t>Крупа гречана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43157" marR="431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33,0</a:t>
                      </a:r>
                    </a:p>
                  </a:txBody>
                  <a:tcPr marL="43157" marR="431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uk-UA" sz="1400" dirty="0">
                          <a:latin typeface="Times New Roman"/>
                          <a:ea typeface="Times New Roman"/>
                        </a:rPr>
                        <a:t>0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43157" marR="431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▲    </a:t>
                      </a:r>
                      <a:r>
                        <a:rPr lang="ru-RU" sz="1400" dirty="0" smtClean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     </a:t>
                      </a:r>
                      <a:r>
                        <a:rPr lang="uk-UA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3,1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43157" marR="431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▲       </a:t>
                      </a:r>
                      <a:r>
                        <a:rPr lang="ru-RU" sz="1400" baseline="0" dirty="0" smtClean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4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10,0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43157" marR="431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798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Картопля</a:t>
                      </a:r>
                    </a:p>
                  </a:txBody>
                  <a:tcPr marL="43157" marR="431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8,5</a:t>
                      </a:r>
                    </a:p>
                  </a:txBody>
                  <a:tcPr marL="43157" marR="431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aseline="0" dirty="0" smtClean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</a:rPr>
                        <a:t>       </a:t>
                      </a:r>
                      <a:r>
                        <a:rPr lang="ru-RU" sz="1400" dirty="0" smtClean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      </a:t>
                      </a:r>
                      <a:r>
                        <a:rPr lang="ru-RU" sz="1400" dirty="0" smtClean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</a:rPr>
                        <a:t>0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43157" marR="431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▲   </a:t>
                      </a:r>
                      <a:r>
                        <a:rPr lang="ru-RU" sz="1400" dirty="0" smtClean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     </a:t>
                      </a:r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1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</a:rPr>
                        <a:t>4,9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43157" marR="431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</a:rPr>
                        <a:t>▼  </a:t>
                      </a:r>
                      <a:r>
                        <a:rPr lang="ru-RU" sz="1400" dirty="0" smtClean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</a:rPr>
                        <a:t>     </a:t>
                      </a: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-13,3</a:t>
                      </a:r>
                    </a:p>
                  </a:txBody>
                  <a:tcPr marL="43157" marR="431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798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Капуста</a:t>
                      </a:r>
                    </a:p>
                  </a:txBody>
                  <a:tcPr marL="43157" marR="431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4,0</a:t>
                      </a:r>
                    </a:p>
                  </a:txBody>
                  <a:tcPr marL="43157" marR="431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 0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43157" marR="431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▲    </a:t>
                      </a:r>
                      <a:r>
                        <a:rPr lang="ru-RU" sz="1400" baseline="0" dirty="0" smtClean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400" dirty="0" smtClean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   </a:t>
                      </a:r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25,8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43157" marR="431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</a:rPr>
                        <a:t>▼ </a:t>
                      </a:r>
                      <a:r>
                        <a:rPr lang="ru-RU" sz="1400" dirty="0" smtClean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      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</a:rPr>
                        <a:t>-</a:t>
                      </a: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14,9</a:t>
                      </a:r>
                    </a:p>
                  </a:txBody>
                  <a:tcPr marL="43157" marR="431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798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Морква</a:t>
                      </a:r>
                    </a:p>
                  </a:txBody>
                  <a:tcPr marL="43157" marR="431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7,0</a:t>
                      </a:r>
                    </a:p>
                  </a:txBody>
                  <a:tcPr marL="43157" marR="431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</a:rPr>
                        <a:t> 0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43157" marR="431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▲  </a:t>
                      </a:r>
                      <a:r>
                        <a:rPr lang="ru-RU" sz="1400" dirty="0" smtClean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      </a:t>
                      </a:r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62,8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43157" marR="431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▲  </a:t>
                      </a:r>
                      <a:r>
                        <a:rPr lang="ru-RU" sz="1400" dirty="0" smtClean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  </a:t>
                      </a:r>
                      <a:r>
                        <a:rPr lang="ru-RU" sz="1400" baseline="0" dirty="0" smtClean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400" dirty="0" smtClean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   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</a:rPr>
                        <a:t>27,3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43157" marR="431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798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Буряк столовий</a:t>
                      </a:r>
                    </a:p>
                  </a:txBody>
                  <a:tcPr marL="43157" marR="431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7,0</a:t>
                      </a:r>
                    </a:p>
                  </a:txBody>
                  <a:tcPr marL="43157" marR="431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</a:rPr>
                        <a:t> 0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43157" marR="431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▲    </a:t>
                      </a:r>
                      <a:r>
                        <a:rPr lang="ru-RU" sz="1400" dirty="0" smtClean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    </a:t>
                      </a:r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68,3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43157" marR="431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▲    </a:t>
                      </a:r>
                      <a:r>
                        <a:rPr lang="ru-RU" sz="1400" dirty="0" smtClean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    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</a:rPr>
                        <a:t>14,8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43157" marR="431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798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Цибуля ріпчаста</a:t>
                      </a:r>
                    </a:p>
                  </a:txBody>
                  <a:tcPr marL="43157" marR="431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5,5</a:t>
                      </a:r>
                    </a:p>
                  </a:txBody>
                  <a:tcPr marL="43157" marR="431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              0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43157" marR="431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▲  </a:t>
                      </a:r>
                      <a:r>
                        <a:rPr lang="ru-RU" sz="1400" dirty="0" smtClean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      </a:t>
                      </a:r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</a:rPr>
                        <a:t>44,7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43157" marR="431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</a:rPr>
                        <a:t>▼  </a:t>
                      </a:r>
                      <a:r>
                        <a:rPr lang="ru-RU" sz="1400" dirty="0" smtClean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</a:rPr>
                        <a:t>     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</a:rPr>
                        <a:t>-45,0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43157" marR="431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990600" y="457200"/>
            <a:ext cx="7315200" cy="6521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b="1" i="1" dirty="0" err="1" smtClean="0">
                <a:latin typeface="Times New Roman"/>
                <a:ea typeface="Times New Roman"/>
              </a:rPr>
              <a:t>Цінова</a:t>
            </a:r>
            <a:r>
              <a:rPr lang="ru-RU" b="1" i="1" dirty="0" smtClean="0">
                <a:latin typeface="Times New Roman"/>
                <a:ea typeface="Times New Roman"/>
              </a:rPr>
              <a:t> </a:t>
            </a:r>
            <a:r>
              <a:rPr lang="ru-RU" b="1" i="1" dirty="0" err="1" smtClean="0">
                <a:latin typeface="Times New Roman"/>
                <a:ea typeface="Times New Roman"/>
              </a:rPr>
              <a:t>ситуація</a:t>
            </a:r>
            <a:r>
              <a:rPr lang="ru-RU" b="1" i="1" dirty="0" smtClean="0">
                <a:latin typeface="Times New Roman"/>
                <a:ea typeface="Times New Roman"/>
              </a:rPr>
              <a:t> на </a:t>
            </a:r>
            <a:r>
              <a:rPr lang="ru-RU" b="1" i="1" dirty="0" err="1" smtClean="0">
                <a:latin typeface="Times New Roman"/>
                <a:ea typeface="Times New Roman"/>
              </a:rPr>
              <a:t>споживчому</a:t>
            </a:r>
            <a:r>
              <a:rPr lang="ru-RU" b="1" i="1" dirty="0" smtClean="0">
                <a:latin typeface="Times New Roman"/>
                <a:ea typeface="Times New Roman"/>
              </a:rPr>
              <a:t> ринку у </a:t>
            </a:r>
            <a:r>
              <a:rPr lang="ru-RU" b="1" i="1" dirty="0" err="1" smtClean="0">
                <a:latin typeface="Times New Roman"/>
                <a:ea typeface="Times New Roman"/>
              </a:rPr>
              <a:t>Вінницькій</a:t>
            </a:r>
            <a:r>
              <a:rPr lang="ru-RU" b="1" i="1" dirty="0" smtClean="0">
                <a:latin typeface="Times New Roman"/>
                <a:ea typeface="Times New Roman"/>
              </a:rPr>
              <a:t> </a:t>
            </a:r>
            <a:r>
              <a:rPr lang="ru-RU" b="1" i="1" dirty="0" err="1" smtClean="0">
                <a:latin typeface="Times New Roman"/>
                <a:ea typeface="Times New Roman"/>
              </a:rPr>
              <a:t>області</a:t>
            </a:r>
            <a:endParaRPr lang="ru-RU" b="1" i="1" dirty="0" smtClean="0">
              <a:latin typeface="Times New Roman"/>
              <a:ea typeface="Times New Roman"/>
            </a:endParaRPr>
          </a:p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sz="1600" dirty="0" smtClean="0">
                <a:latin typeface="Times New Roman"/>
                <a:ea typeface="Times New Roman"/>
              </a:rPr>
              <a:t>станом на 08.04.2021р.</a:t>
            </a:r>
            <a:endParaRPr lang="ru-RU" sz="1600" dirty="0">
              <a:latin typeface="Times New Roman"/>
              <a:ea typeface="Times New Roman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192</TotalTime>
  <Words>272</Words>
  <PresentationFormat>Экран (4:3)</PresentationFormat>
  <Paragraphs>132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Аспект</vt:lpstr>
      <vt:lpstr>Слайд 1</vt:lpstr>
      <vt:lpstr>Слайд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Цінова ситуація на ринку зернових та олійних культур  станом на 18.03.2021р.</dc:title>
  <dc:creator>Руденька Людмила Іванівна</dc:creator>
  <cp:lastModifiedBy>nataliia.kozuliak</cp:lastModifiedBy>
  <cp:revision>44</cp:revision>
  <dcterms:created xsi:type="dcterms:W3CDTF">2021-03-19T08:45:15Z</dcterms:created>
  <dcterms:modified xsi:type="dcterms:W3CDTF">2021-04-09T05:25:30Z</dcterms:modified>
</cp:coreProperties>
</file>