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2" r:id="rId2"/>
    <p:sldId id="273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576" autoAdjust="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5/5/2021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5/5/2021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5/5/2021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5/5/2021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5/5/2021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5/5/2021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5/5/2021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304800" y="533402"/>
          <a:ext cx="8382001" cy="5730384"/>
        </p:xfrm>
        <a:graphic>
          <a:graphicData uri="http://schemas.openxmlformats.org/drawingml/2006/table">
            <a:tbl>
              <a:tblPr/>
              <a:tblGrid>
                <a:gridCol w="2579567"/>
                <a:gridCol w="2060924"/>
                <a:gridCol w="1290239"/>
                <a:gridCol w="1290239"/>
                <a:gridCol w="1161032"/>
              </a:tblGrid>
              <a:tr h="1066798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Цінова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ситуація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на ринку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зернових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та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олійних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культур 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у </a:t>
                      </a:r>
                      <a:r>
                        <a:rPr lang="uk-UA" sz="1800" b="1" i="1" dirty="0" smtClean="0">
                          <a:latin typeface="Times New Roman"/>
                          <a:ea typeface="Times New Roman"/>
                        </a:rPr>
                        <a:t>Вінницькій області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i="1" dirty="0">
                          <a:latin typeface="Times New Roman"/>
                          <a:ea typeface="Times New Roman"/>
                        </a:rPr>
                        <a:t>станом на 06.05.2021р</a:t>
                      </a:r>
                      <a:r>
                        <a:rPr lang="ru-RU" sz="1600" i="1" dirty="0" smtClean="0">
                          <a:latin typeface="Times New Roman"/>
                          <a:ea typeface="Times New Roman"/>
                        </a:rPr>
                        <a:t>.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 smtClean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61419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Середньозважена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закупівельна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, </a:t>
                      </a: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Зміна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у % до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минулого</a:t>
                      </a: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732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 smtClean="0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4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smtClean="0">
                          <a:latin typeface="Times New Roman"/>
                          <a:ea typeface="Times New Roman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b="1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Пшениця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3 </a:t>
                      </a: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класу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7150,0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4,4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20,6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Пшениця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4 </a:t>
                      </a:r>
                      <a:r>
                        <a:rPr lang="ru-RU" sz="14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класу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7050,0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▼   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-1,4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5,2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23,3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Кукурудза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7950,0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1,3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5,3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66,0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Ячмінь 3 класу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6750,0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r>
                        <a:rPr lang="ru-RU" sz="14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0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-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4,7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▲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53,4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Соняшник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22500,0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2,3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▲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9,8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▲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114,3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4867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Соя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18500,0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5,1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▲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19,7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</a:t>
                      </a:r>
                      <a:r>
                        <a:rPr lang="ru-RU" sz="14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77,9</a:t>
                      </a:r>
                      <a:endParaRPr lang="ru-RU" sz="14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3400" y="457201"/>
          <a:ext cx="8229601" cy="6027224"/>
        </p:xfrm>
        <a:graphic>
          <a:graphicData uri="http://schemas.openxmlformats.org/drawingml/2006/table">
            <a:tbl>
              <a:tblPr/>
              <a:tblGrid>
                <a:gridCol w="2133600"/>
                <a:gridCol w="1785258"/>
                <a:gridCol w="1332412"/>
                <a:gridCol w="1410789"/>
                <a:gridCol w="1489166"/>
                <a:gridCol w="78376"/>
              </a:tblGrid>
              <a:tr h="1007098">
                <a:tc gridSpan="6"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Цінова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ситуація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на </a:t>
                      </a:r>
                      <a:r>
                        <a:rPr lang="ru-RU" sz="1800" b="1" i="1" dirty="0" err="1">
                          <a:latin typeface="Times New Roman"/>
                          <a:ea typeface="Times New Roman"/>
                        </a:rPr>
                        <a:t>споживчому</a:t>
                      </a:r>
                      <a:r>
                        <a:rPr lang="ru-RU" sz="1800" b="1" i="1" dirty="0">
                          <a:latin typeface="Times New Roman"/>
                          <a:ea typeface="Times New Roman"/>
                        </a:rPr>
                        <a:t> ринку 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у </a:t>
                      </a:r>
                      <a:r>
                        <a:rPr lang="ru-RU" sz="1800" b="1" i="1" dirty="0" err="1" smtClean="0">
                          <a:latin typeface="Times New Roman"/>
                          <a:ea typeface="Times New Roman"/>
                        </a:rPr>
                        <a:t>Вінницькій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b="1" i="1" dirty="0" err="1" smtClean="0">
                          <a:latin typeface="Times New Roman"/>
                          <a:ea typeface="Times New Roman"/>
                        </a:rPr>
                        <a:t>області</a:t>
                      </a:r>
                      <a:endParaRPr lang="ru-RU" sz="1800" b="1" i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600" b="0" i="1" dirty="0" smtClean="0">
                          <a:latin typeface="Times New Roman"/>
                          <a:ea typeface="Times New Roman"/>
                        </a:rPr>
                        <a:t>станом </a:t>
                      </a:r>
                      <a:r>
                        <a:rPr lang="ru-RU" sz="1600" b="0" i="1" dirty="0">
                          <a:latin typeface="Times New Roman"/>
                          <a:ea typeface="Times New Roman"/>
                        </a:rPr>
                        <a:t>на 06.05.2021р</a:t>
                      </a:r>
                      <a:r>
                        <a:rPr lang="ru-RU" sz="1800" b="1" i="1" dirty="0" smtClean="0">
                          <a:latin typeface="Times New Roman"/>
                          <a:ea typeface="Times New Roman"/>
                        </a:rPr>
                        <a:t>.</a:t>
                      </a:r>
                      <a:endParaRPr lang="ru-RU" sz="900" dirty="0" smtClean="0">
                        <a:latin typeface="Times New Roman"/>
                        <a:ea typeface="Times New Roman"/>
                      </a:endParaRPr>
                    </a:p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226798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Види</a:t>
                      </a:r>
                      <a:r>
                        <a:rPr lang="ru-RU" sz="1400" b="1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b="1" dirty="0" err="1">
                          <a:latin typeface="Times New Roman"/>
                          <a:ea typeface="Times New Roman"/>
                        </a:rPr>
                        <a:t>продукції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Середня</a:t>
                      </a:r>
                      <a:r>
                        <a:rPr lang="ru-RU" sz="1200" b="1" baseline="0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baseline="0" dirty="0" err="1" smtClean="0">
                          <a:latin typeface="Times New Roman"/>
                          <a:ea typeface="Times New Roman"/>
                        </a:rPr>
                        <a:t>о</a:t>
                      </a: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птово-відпускна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ціна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, </a:t>
                      </a:r>
                      <a:endParaRPr lang="ru-RU" sz="12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грн</a:t>
                      </a: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/кг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Зміна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 у % до </a:t>
                      </a:r>
                      <a:r>
                        <a:rPr lang="ru-RU" sz="1200" b="1" dirty="0" err="1">
                          <a:latin typeface="Times New Roman"/>
                          <a:ea typeface="Times New Roman"/>
                        </a:rPr>
                        <a:t>минулого</a:t>
                      </a:r>
                      <a:r>
                        <a:rPr lang="ru-RU" sz="1200" b="1" dirty="0">
                          <a:latin typeface="Times New Roman"/>
                          <a:ea typeface="Times New Roman"/>
                        </a:rPr>
                        <a:t>:</a:t>
                      </a: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7091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тижня</a:t>
                      </a:r>
                      <a:endParaRPr lang="ru-RU" sz="12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err="1" smtClean="0">
                          <a:latin typeface="Times New Roman"/>
                          <a:ea typeface="Times New Roman"/>
                        </a:rPr>
                        <a:t>місяця</a:t>
                      </a:r>
                      <a:endParaRPr lang="ru-RU" sz="1200" b="1" dirty="0" smtClean="0">
                        <a:latin typeface="Times New Roman"/>
                        <a:ea typeface="Times New Roman"/>
                      </a:endParaRP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/>
                          <a:ea typeface="Times New Roman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5284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Яловичина 1 категор</a:t>
                      </a:r>
                      <a:r>
                        <a:rPr lang="uk-UA" sz="1400">
                          <a:latin typeface="Times New Roman"/>
                          <a:ea typeface="Times New Roman"/>
                        </a:rPr>
                        <a:t>ії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93,0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3,3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0332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Свинина 2 категорії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97,0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-3,0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67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Птиця (кури)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50,0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 0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 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67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Яйця (10 шт.)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25,0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-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3,8</a:t>
                      </a: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-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3,8</a:t>
                      </a: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58,7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359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Масло вершкове 72,5% (нефасоване)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156,0</a:t>
                      </a: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924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Молоко 2,5 жирності в плівці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20,5</a:t>
                      </a: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20,6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24,2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0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Олія (фасована)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53,5</a:t>
                      </a: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132,6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280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Цукор (франко-завод)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22,0</a:t>
                      </a: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101,8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0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>
                          <a:latin typeface="Times New Roman"/>
                          <a:ea typeface="Times New Roman"/>
                        </a:rPr>
                        <a:t>Крупа гречана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33,0</a:t>
                      </a:r>
                    </a:p>
                  </a:txBody>
                  <a:tcPr marL="44290" marR="44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4290" marR="4429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 0</a:t>
                      </a:r>
                      <a:endParaRPr lang="ru-RU" sz="140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0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Картопля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9,0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5,9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267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Капуста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5,0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11,1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25,0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uk-UA" sz="1400" dirty="0" smtClean="0">
                          <a:latin typeface="Times New Roman"/>
                          <a:ea typeface="Times New Roman"/>
                        </a:rPr>
                        <a:t>0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0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Морква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7,0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2,9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20,7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0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Буряк столовий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7,0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 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1,5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0</a:t>
                      </a: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</a:t>
                      </a:r>
                      <a:r>
                        <a:rPr lang="ru-RU" sz="1400" dirty="0">
                          <a:latin typeface="Times New Roman"/>
                          <a:ea typeface="Times New Roman"/>
                        </a:rPr>
                        <a:t>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13,8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3405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Цибуля ріпчаста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</a:rPr>
                        <a:t>4,5</a:t>
                      </a: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▲   </a:t>
                      </a:r>
                      <a:r>
                        <a:rPr lang="ru-RU" sz="1400" dirty="0" smtClean="0">
                          <a:solidFill>
                            <a:srgbClr val="C0000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 smtClean="0">
                          <a:latin typeface="Times New Roman"/>
                          <a:ea typeface="Times New Roman"/>
                        </a:rPr>
                        <a:t>12,5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-18,2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▼   </a:t>
                      </a:r>
                      <a:r>
                        <a:rPr lang="ru-RU" sz="1400" dirty="0" smtClean="0">
                          <a:solidFill>
                            <a:srgbClr val="00B050"/>
                          </a:solidFill>
                          <a:latin typeface="Times New Roman"/>
                          <a:ea typeface="Times New Roman"/>
                        </a:rPr>
                        <a:t>   </a:t>
                      </a:r>
                      <a:r>
                        <a:rPr lang="uk-UA" sz="1400" dirty="0" smtClean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63,4</a:t>
                      </a:r>
                      <a:endParaRPr lang="ru-RU" sz="1400" dirty="0">
                        <a:latin typeface="Times New Roman"/>
                        <a:ea typeface="Times New Roman"/>
                      </a:endParaRPr>
                    </a:p>
                  </a:txBody>
                  <a:tcPr marL="44290" marR="4429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ru-RU" sz="900" dirty="0">
                          <a:latin typeface="Times New Roman"/>
                          <a:ea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337</TotalTime>
  <Words>255</Words>
  <PresentationFormat>Экран (4:3)</PresentationFormat>
  <Paragraphs>134</Paragraphs>
  <Slides>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3" baseType="lpstr">
      <vt:lpstr>Аспект</vt:lpstr>
      <vt:lpstr>Слайд 1</vt:lpstr>
      <vt:lpstr>Слайд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liudmyla.rudenka</cp:lastModifiedBy>
  <cp:revision>64</cp:revision>
  <dcterms:created xsi:type="dcterms:W3CDTF">2021-03-19T08:45:15Z</dcterms:created>
  <dcterms:modified xsi:type="dcterms:W3CDTF">2021-05-05T08:43:42Z</dcterms:modified>
</cp:coreProperties>
</file>